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diagrams/data1.xml" ContentType="application/vnd.openxmlformats-officedocument.drawingml.diagramData+xml"/>
  <Override PartName="/ppt/presentation.xml" ContentType="application/vnd.openxmlformats-officedocument.presentationml.presentation.main+xml"/>
  <Override PartName="/ppt/slides/slide49.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34.xml" ContentType="application/vnd.openxmlformats-officedocument.presentationml.notesSlide+xml"/>
  <Override PartName="/ppt/notesSlides/notesSlide26.xml" ContentType="application/vnd.openxmlformats-officedocument.presentationml.notesSlide+xml"/>
  <Override PartName="/ppt/notesSlides/notesSlide53.xml" ContentType="application/vnd.openxmlformats-officedocument.presentationml.notesSlide+xml"/>
  <Override PartName="/ppt/notesSlides/notesSlide44.xml" ContentType="application/vnd.openxmlformats-officedocument.presentationml.notesSlide+xml"/>
  <Override PartName="/ppt/notesSlides/notesSlide35.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39.xml" ContentType="application/vnd.openxmlformats-officedocument.presentationml.notesSlide+xml"/>
  <Override PartName="/ppt/notesSlides/notesSlide43.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72"/>
  </p:notesMasterIdLst>
  <p:handoutMasterIdLst>
    <p:handoutMasterId r:id="rId73"/>
  </p:handoutMasterIdLst>
  <p:sldIdLst>
    <p:sldId id="386" r:id="rId2"/>
    <p:sldId id="385" r:id="rId3"/>
    <p:sldId id="256" r:id="rId4"/>
    <p:sldId id="384" r:id="rId5"/>
    <p:sldId id="270" r:id="rId6"/>
    <p:sldId id="294" r:id="rId7"/>
    <p:sldId id="279" r:id="rId8"/>
    <p:sldId id="281" r:id="rId9"/>
    <p:sldId id="282" r:id="rId10"/>
    <p:sldId id="284" r:id="rId11"/>
    <p:sldId id="286" r:id="rId12"/>
    <p:sldId id="287" r:id="rId13"/>
    <p:sldId id="296" r:id="rId14"/>
    <p:sldId id="343" r:id="rId15"/>
    <p:sldId id="313" r:id="rId16"/>
    <p:sldId id="315" r:id="rId17"/>
    <p:sldId id="297" r:id="rId18"/>
    <p:sldId id="305" r:id="rId19"/>
    <p:sldId id="306" r:id="rId20"/>
    <p:sldId id="307" r:id="rId21"/>
    <p:sldId id="308" r:id="rId22"/>
    <p:sldId id="309" r:id="rId23"/>
    <p:sldId id="310" r:id="rId24"/>
    <p:sldId id="311" r:id="rId25"/>
    <p:sldId id="344" r:id="rId26"/>
    <p:sldId id="381" r:id="rId27"/>
    <p:sldId id="332" r:id="rId28"/>
    <p:sldId id="333" r:id="rId29"/>
    <p:sldId id="334" r:id="rId30"/>
    <p:sldId id="336" r:id="rId31"/>
    <p:sldId id="338" r:id="rId32"/>
    <p:sldId id="330" r:id="rId33"/>
    <p:sldId id="321" r:id="rId34"/>
    <p:sldId id="341" r:id="rId35"/>
    <p:sldId id="342" r:id="rId36"/>
    <p:sldId id="340" r:id="rId37"/>
    <p:sldId id="345" r:id="rId38"/>
    <p:sldId id="346" r:id="rId39"/>
    <p:sldId id="348" r:id="rId40"/>
    <p:sldId id="382" r:id="rId41"/>
    <p:sldId id="352" r:id="rId42"/>
    <p:sldId id="353" r:id="rId43"/>
    <p:sldId id="354" r:id="rId44"/>
    <p:sldId id="355" r:id="rId45"/>
    <p:sldId id="356" r:id="rId46"/>
    <p:sldId id="357" r:id="rId47"/>
    <p:sldId id="358" r:id="rId48"/>
    <p:sldId id="359" r:id="rId49"/>
    <p:sldId id="360" r:id="rId50"/>
    <p:sldId id="361" r:id="rId51"/>
    <p:sldId id="362" r:id="rId52"/>
    <p:sldId id="363" r:id="rId53"/>
    <p:sldId id="364" r:id="rId54"/>
    <p:sldId id="365" r:id="rId55"/>
    <p:sldId id="366" r:id="rId56"/>
    <p:sldId id="367" r:id="rId57"/>
    <p:sldId id="369" r:id="rId58"/>
    <p:sldId id="371" r:id="rId59"/>
    <p:sldId id="372" r:id="rId60"/>
    <p:sldId id="373" r:id="rId61"/>
    <p:sldId id="374" r:id="rId62"/>
    <p:sldId id="375" r:id="rId63"/>
    <p:sldId id="377" r:id="rId64"/>
    <p:sldId id="376" r:id="rId65"/>
    <p:sldId id="378" r:id="rId66"/>
    <p:sldId id="379" r:id="rId67"/>
    <p:sldId id="276" r:id="rId68"/>
    <p:sldId id="277" r:id="rId69"/>
    <p:sldId id="268" r:id="rId70"/>
    <p:sldId id="383" r:id="rId71"/>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620"/>
    <p:restoredTop sz="85137" autoAdjust="0"/>
  </p:normalViewPr>
  <p:slideViewPr>
    <p:cSldViewPr snapToGrid="0">
      <p:cViewPr varScale="1">
        <p:scale>
          <a:sx n="85" d="100"/>
          <a:sy n="85" d="100"/>
        </p:scale>
        <p:origin x="-893" y="-82"/>
      </p:cViewPr>
      <p:guideLst>
        <p:guide orient="horz" pos="2160"/>
        <p:guide pos="31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66" d="100"/>
          <a:sy n="66" d="100"/>
        </p:scale>
        <p:origin x="-3062" y="-96"/>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openxmlformats.org/officeDocument/2006/relationships/customXml" Target="../customXml/item2.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943D33-0F14-4C5D-98D0-4E2516885740}" type="doc">
      <dgm:prSet loTypeId="urn:microsoft.com/office/officeart/2005/8/layout/lProcess2" loCatId="list" qsTypeId="urn:microsoft.com/office/officeart/2005/8/quickstyle/simple5" qsCatId="simple" csTypeId="urn:microsoft.com/office/officeart/2005/8/colors/accent0_3" csCatId="mainScheme" phldr="1"/>
      <dgm:spPr/>
      <dgm:t>
        <a:bodyPr/>
        <a:lstStyle/>
        <a:p>
          <a:endParaRPr lang="es-ES_tradnl"/>
        </a:p>
      </dgm:t>
    </dgm:pt>
    <dgm:pt modelId="{20D476BC-F3E0-4D4C-B9CA-535EC5F5A16B}">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3600" b="1" dirty="0" smtClean="0"/>
            <a:t>Generic criteria</a:t>
          </a:r>
          <a:endParaRPr lang="es-ES_tradnl" sz="3600" b="1" dirty="0" smtClean="0"/>
        </a:p>
      </dgm:t>
    </dgm:pt>
    <dgm:pt modelId="{5F3DCEE1-F253-4623-A10E-375E25809A8E}" type="parTrans" cxnId="{AC016960-4621-4D15-9BB4-BAAB50A350E0}">
      <dgm:prSet/>
      <dgm:spPr/>
      <dgm:t>
        <a:bodyPr/>
        <a:lstStyle/>
        <a:p>
          <a:endParaRPr lang="es-ES_tradnl"/>
        </a:p>
      </dgm:t>
    </dgm:pt>
    <dgm:pt modelId="{8605D41F-A08E-4109-B6EE-DF9BE4A71A1C}" type="sibTrans" cxnId="{AC016960-4621-4D15-9BB4-BAAB50A350E0}">
      <dgm:prSet/>
      <dgm:spPr/>
      <dgm:t>
        <a:bodyPr/>
        <a:lstStyle/>
        <a:p>
          <a:endParaRPr lang="es-ES_tradnl"/>
        </a:p>
      </dgm:t>
    </dgm:pt>
    <dgm:pt modelId="{00972CBD-AFAC-414E-A3E1-CCBD10EADF42}">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t>Projected dose</a:t>
          </a:r>
          <a:endParaRPr lang="es-ES_tradnl" b="1" dirty="0"/>
        </a:p>
      </dgm:t>
    </dgm:pt>
    <dgm:pt modelId="{9F464D47-421A-4CBF-B355-E5A436ED45E1}" type="parTrans" cxnId="{CECFE27C-3D5C-44C7-B576-EA3CBBCE936B}">
      <dgm:prSet/>
      <dgm:spPr/>
      <dgm:t>
        <a:bodyPr/>
        <a:lstStyle/>
        <a:p>
          <a:endParaRPr lang="es-ES_tradnl"/>
        </a:p>
      </dgm:t>
    </dgm:pt>
    <dgm:pt modelId="{14F08B20-423A-47B4-994E-1489D769102E}" type="sibTrans" cxnId="{CECFE27C-3D5C-44C7-B576-EA3CBBCE936B}">
      <dgm:prSet/>
      <dgm:spPr/>
      <dgm:t>
        <a:bodyPr/>
        <a:lstStyle/>
        <a:p>
          <a:endParaRPr lang="es-ES_tradnl"/>
        </a:p>
      </dgm:t>
    </dgm:pt>
    <dgm:pt modelId="{9594938C-286C-449A-B60D-159F0D30EA6D}">
      <dgm:prSet phldrT="[Text]"/>
      <dgm:spPr/>
      <dgm:t>
        <a:bodyPr/>
        <a:lstStyle/>
        <a:p>
          <a:r>
            <a:rPr lang="en-US" dirty="0" smtClean="0"/>
            <a:t>Basis to </a:t>
          </a:r>
          <a:r>
            <a:rPr lang="en-US" b="1" dirty="0" smtClean="0"/>
            <a:t>implement protective actions</a:t>
          </a:r>
          <a:endParaRPr lang="es-ES_tradnl" b="1" dirty="0"/>
        </a:p>
      </dgm:t>
    </dgm:pt>
    <dgm:pt modelId="{5F1D8B66-58BA-4070-A3D9-C598CE1FEE5E}" type="parTrans" cxnId="{13E038CF-7549-4B7B-83FA-81C11FA32BD3}">
      <dgm:prSet/>
      <dgm:spPr/>
      <dgm:t>
        <a:bodyPr/>
        <a:lstStyle/>
        <a:p>
          <a:endParaRPr lang="es-ES_tradnl"/>
        </a:p>
      </dgm:t>
    </dgm:pt>
    <dgm:pt modelId="{D006DC0C-124D-4698-9EE6-9DEA70405511}" type="sibTrans" cxnId="{13E038CF-7549-4B7B-83FA-81C11FA32BD3}">
      <dgm:prSet/>
      <dgm:spPr/>
      <dgm:t>
        <a:bodyPr/>
        <a:lstStyle/>
        <a:p>
          <a:endParaRPr lang="es-ES_tradnl"/>
        </a:p>
      </dgm:t>
    </dgm:pt>
    <dgm:pt modelId="{CBA5BA3D-6EFD-42A9-9885-4DCC84A32C72}">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3600" b="1" dirty="0" smtClean="0"/>
            <a:t>Generic criteria</a:t>
          </a:r>
          <a:endParaRPr lang="es-ES_tradnl" sz="3600" b="1" dirty="0" smtClean="0"/>
        </a:p>
      </dgm:t>
    </dgm:pt>
    <dgm:pt modelId="{29C2EC93-18CB-44CB-A4EA-FCD0AD433C6E}" type="parTrans" cxnId="{55C1D3B6-2897-4404-AC6E-60771E67085A}">
      <dgm:prSet/>
      <dgm:spPr/>
      <dgm:t>
        <a:bodyPr/>
        <a:lstStyle/>
        <a:p>
          <a:endParaRPr lang="es-ES_tradnl"/>
        </a:p>
      </dgm:t>
    </dgm:pt>
    <dgm:pt modelId="{2C743F0A-24AB-4B72-95B8-9275112C46C9}" type="sibTrans" cxnId="{55C1D3B6-2897-4404-AC6E-60771E67085A}">
      <dgm:prSet/>
      <dgm:spPr/>
      <dgm:t>
        <a:bodyPr/>
        <a:lstStyle/>
        <a:p>
          <a:endParaRPr lang="es-ES_tradnl"/>
        </a:p>
      </dgm:t>
    </dgm:pt>
    <dgm:pt modelId="{1786A684-90AB-4D3A-9CFA-2CF8924D74ED}">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t>Received dose</a:t>
          </a:r>
          <a:endParaRPr lang="es-ES_tradnl" b="1" dirty="0"/>
        </a:p>
      </dgm:t>
    </dgm:pt>
    <dgm:pt modelId="{51D6344D-DE02-4623-BE2B-E164AD3BE7CE}" type="parTrans" cxnId="{6C2E44D0-4E1D-4EA6-8566-F351DD1B75F8}">
      <dgm:prSet/>
      <dgm:spPr/>
      <dgm:t>
        <a:bodyPr/>
        <a:lstStyle/>
        <a:p>
          <a:endParaRPr lang="es-ES_tradnl"/>
        </a:p>
      </dgm:t>
    </dgm:pt>
    <dgm:pt modelId="{DD46A51E-35FC-4EFF-8DB2-FD4AE88C2DDE}" type="sibTrans" cxnId="{6C2E44D0-4E1D-4EA6-8566-F351DD1B75F8}">
      <dgm:prSet/>
      <dgm:spPr/>
      <dgm:t>
        <a:bodyPr/>
        <a:lstStyle/>
        <a:p>
          <a:endParaRPr lang="es-ES_tradnl"/>
        </a:p>
      </dgm:t>
    </dgm:pt>
    <dgm:pt modelId="{B3B44A41-6601-462C-8F8A-A67481DA3103}">
      <dgm:prSet phldrT="[Text]"/>
      <dgm:spPr/>
      <dgm:t>
        <a:bodyPr/>
        <a:lstStyle/>
        <a:p>
          <a:r>
            <a:rPr lang="en-US" dirty="0" smtClean="0"/>
            <a:t>Basis to </a:t>
          </a:r>
          <a:r>
            <a:rPr lang="en-US" b="1" dirty="0" smtClean="0"/>
            <a:t>implement medical actions</a:t>
          </a:r>
          <a:endParaRPr lang="es-ES_tradnl" b="1" dirty="0"/>
        </a:p>
      </dgm:t>
    </dgm:pt>
    <dgm:pt modelId="{47B6022E-44E1-437F-9E94-6B5815AEEC07}" type="parTrans" cxnId="{9D208479-5A2C-4F1B-BD2A-160820E2241D}">
      <dgm:prSet/>
      <dgm:spPr/>
      <dgm:t>
        <a:bodyPr/>
        <a:lstStyle/>
        <a:p>
          <a:endParaRPr lang="es-ES_tradnl"/>
        </a:p>
      </dgm:t>
    </dgm:pt>
    <dgm:pt modelId="{FF6E2DAA-E784-4EC7-836A-AD4774903236}" type="sibTrans" cxnId="{9D208479-5A2C-4F1B-BD2A-160820E2241D}">
      <dgm:prSet/>
      <dgm:spPr/>
      <dgm:t>
        <a:bodyPr/>
        <a:lstStyle/>
        <a:p>
          <a:endParaRPr lang="es-ES_tradnl"/>
        </a:p>
      </dgm:t>
    </dgm:pt>
    <dgm:pt modelId="{643E34E0-71FE-4DD5-90D5-71EFE86F8B90}">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3600" b="1" dirty="0" smtClean="0"/>
            <a:t>Reference level</a:t>
          </a:r>
          <a:endParaRPr lang="es-ES_tradnl" sz="3600" b="1" dirty="0" smtClean="0"/>
        </a:p>
      </dgm:t>
    </dgm:pt>
    <dgm:pt modelId="{A6CBE1B3-184E-4831-BE2E-C45967243E54}" type="parTrans" cxnId="{932105D7-9EB1-45C2-BB40-DA6C77F4FA93}">
      <dgm:prSet/>
      <dgm:spPr/>
      <dgm:t>
        <a:bodyPr/>
        <a:lstStyle/>
        <a:p>
          <a:endParaRPr lang="es-ES_tradnl"/>
        </a:p>
      </dgm:t>
    </dgm:pt>
    <dgm:pt modelId="{A742F869-F7D2-400B-96F8-08B416301386}" type="sibTrans" cxnId="{932105D7-9EB1-45C2-BB40-DA6C77F4FA93}">
      <dgm:prSet/>
      <dgm:spPr/>
      <dgm:t>
        <a:bodyPr/>
        <a:lstStyle/>
        <a:p>
          <a:endParaRPr lang="es-ES_tradnl"/>
        </a:p>
      </dgm:t>
    </dgm:pt>
    <dgm:pt modelId="{FAA6BE16-0A26-418E-BE05-011D9F716FFE}">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b="1" dirty="0" smtClean="0"/>
            <a:t>Residual dose</a:t>
          </a:r>
          <a:endParaRPr lang="es-ES_tradnl" b="1" dirty="0"/>
        </a:p>
      </dgm:t>
    </dgm:pt>
    <dgm:pt modelId="{3ED67072-BE1C-46EA-939E-BA973151C01C}" type="parTrans" cxnId="{6C255C0C-D27A-4485-B54A-85AC2058C919}">
      <dgm:prSet/>
      <dgm:spPr/>
      <dgm:t>
        <a:bodyPr/>
        <a:lstStyle/>
        <a:p>
          <a:endParaRPr lang="es-ES_tradnl"/>
        </a:p>
      </dgm:t>
    </dgm:pt>
    <dgm:pt modelId="{85836BC1-04F5-49E8-A19F-146035F5314D}" type="sibTrans" cxnId="{6C255C0C-D27A-4485-B54A-85AC2058C919}">
      <dgm:prSet/>
      <dgm:spPr/>
      <dgm:t>
        <a:bodyPr/>
        <a:lstStyle/>
        <a:p>
          <a:endParaRPr lang="es-ES_tradnl"/>
        </a:p>
      </dgm:t>
    </dgm:pt>
    <dgm:pt modelId="{62E86D4C-7C4C-4EF6-A92C-2D8BC552C2D9}">
      <dgm:prSet phldrT="[Text]"/>
      <dgm:spPr/>
      <dgm:t>
        <a:bodyPr/>
        <a:lstStyle/>
        <a:p>
          <a:r>
            <a:rPr lang="en-US" dirty="0" smtClean="0"/>
            <a:t>Basis </a:t>
          </a:r>
          <a:r>
            <a:rPr lang="en-US" b="1" dirty="0" smtClean="0"/>
            <a:t>to optimize </a:t>
          </a:r>
          <a:r>
            <a:rPr lang="en-US" dirty="0" smtClean="0"/>
            <a:t>and </a:t>
          </a:r>
          <a:r>
            <a:rPr lang="en-US" b="1" dirty="0" smtClean="0"/>
            <a:t>to judge effectiveness </a:t>
          </a:r>
          <a:r>
            <a:rPr lang="en-US" dirty="0" smtClean="0"/>
            <a:t>of strategy</a:t>
          </a:r>
          <a:endParaRPr lang="es-ES_tradnl" dirty="0"/>
        </a:p>
      </dgm:t>
    </dgm:pt>
    <dgm:pt modelId="{96785B2A-D5D8-4334-9D89-59B3E22DC701}" type="parTrans" cxnId="{079DE89A-D694-4040-B9FC-006DF0751C0E}">
      <dgm:prSet/>
      <dgm:spPr/>
      <dgm:t>
        <a:bodyPr/>
        <a:lstStyle/>
        <a:p>
          <a:endParaRPr lang="es-ES_tradnl"/>
        </a:p>
      </dgm:t>
    </dgm:pt>
    <dgm:pt modelId="{DD3151EB-4E8B-4DC3-AD53-C01984B3FD47}" type="sibTrans" cxnId="{079DE89A-D694-4040-B9FC-006DF0751C0E}">
      <dgm:prSet/>
      <dgm:spPr/>
      <dgm:t>
        <a:bodyPr/>
        <a:lstStyle/>
        <a:p>
          <a:endParaRPr lang="es-ES_tradnl"/>
        </a:p>
      </dgm:t>
    </dgm:pt>
    <dgm:pt modelId="{65BE374F-A7CF-4E7B-84BB-55704EF034DE}" type="pres">
      <dgm:prSet presAssocID="{36943D33-0F14-4C5D-98D0-4E2516885740}" presName="theList" presStyleCnt="0">
        <dgm:presLayoutVars>
          <dgm:dir/>
          <dgm:animLvl val="lvl"/>
          <dgm:resizeHandles val="exact"/>
        </dgm:presLayoutVars>
      </dgm:prSet>
      <dgm:spPr/>
      <dgm:t>
        <a:bodyPr/>
        <a:lstStyle/>
        <a:p>
          <a:endParaRPr lang="es-ES_tradnl"/>
        </a:p>
      </dgm:t>
    </dgm:pt>
    <dgm:pt modelId="{C19C3D6F-A865-407D-B36C-D0D1426976C4}" type="pres">
      <dgm:prSet presAssocID="{20D476BC-F3E0-4D4C-B9CA-535EC5F5A16B}" presName="compNode" presStyleCnt="0"/>
      <dgm:spPr/>
      <dgm:t>
        <a:bodyPr/>
        <a:lstStyle/>
        <a:p>
          <a:endParaRPr lang="en-GB"/>
        </a:p>
      </dgm:t>
    </dgm:pt>
    <dgm:pt modelId="{D16A86EA-A9E8-4A76-B014-A45E28DC88AB}" type="pres">
      <dgm:prSet presAssocID="{20D476BC-F3E0-4D4C-B9CA-535EC5F5A16B}" presName="aNode" presStyleLbl="bgShp" presStyleIdx="0" presStyleCnt="3" custLinFactNeighborX="-38"/>
      <dgm:spPr/>
      <dgm:t>
        <a:bodyPr/>
        <a:lstStyle/>
        <a:p>
          <a:endParaRPr lang="es-ES_tradnl"/>
        </a:p>
      </dgm:t>
    </dgm:pt>
    <dgm:pt modelId="{8B0463DE-952C-42F3-8258-25C4901F5DF2}" type="pres">
      <dgm:prSet presAssocID="{20D476BC-F3E0-4D4C-B9CA-535EC5F5A16B}" presName="textNode" presStyleLbl="bgShp" presStyleIdx="0" presStyleCnt="3"/>
      <dgm:spPr/>
      <dgm:t>
        <a:bodyPr/>
        <a:lstStyle/>
        <a:p>
          <a:endParaRPr lang="es-ES_tradnl"/>
        </a:p>
      </dgm:t>
    </dgm:pt>
    <dgm:pt modelId="{EF1507E2-D245-4559-9B98-8B4AD437C6F0}" type="pres">
      <dgm:prSet presAssocID="{20D476BC-F3E0-4D4C-B9CA-535EC5F5A16B}" presName="compChildNode" presStyleCnt="0"/>
      <dgm:spPr/>
      <dgm:t>
        <a:bodyPr/>
        <a:lstStyle/>
        <a:p>
          <a:endParaRPr lang="en-GB"/>
        </a:p>
      </dgm:t>
    </dgm:pt>
    <dgm:pt modelId="{219D575F-440C-4411-9E13-38EB41A93F8A}" type="pres">
      <dgm:prSet presAssocID="{20D476BC-F3E0-4D4C-B9CA-535EC5F5A16B}" presName="theInnerList" presStyleCnt="0"/>
      <dgm:spPr/>
      <dgm:t>
        <a:bodyPr/>
        <a:lstStyle/>
        <a:p>
          <a:endParaRPr lang="en-GB"/>
        </a:p>
      </dgm:t>
    </dgm:pt>
    <dgm:pt modelId="{8E122C65-58EB-4587-AA8E-2147D6B0D878}" type="pres">
      <dgm:prSet presAssocID="{00972CBD-AFAC-414E-A3E1-CCBD10EADF42}" presName="childNode" presStyleLbl="node1" presStyleIdx="0" presStyleCnt="6" custScaleY="44992">
        <dgm:presLayoutVars>
          <dgm:bulletEnabled val="1"/>
        </dgm:presLayoutVars>
      </dgm:prSet>
      <dgm:spPr/>
      <dgm:t>
        <a:bodyPr/>
        <a:lstStyle/>
        <a:p>
          <a:endParaRPr lang="es-ES_tradnl"/>
        </a:p>
      </dgm:t>
    </dgm:pt>
    <dgm:pt modelId="{23781EEF-1D3D-44DF-97C7-A2EB0C5708CB}" type="pres">
      <dgm:prSet presAssocID="{00972CBD-AFAC-414E-A3E1-CCBD10EADF42}" presName="aSpace2" presStyleCnt="0"/>
      <dgm:spPr/>
      <dgm:t>
        <a:bodyPr/>
        <a:lstStyle/>
        <a:p>
          <a:endParaRPr lang="en-GB"/>
        </a:p>
      </dgm:t>
    </dgm:pt>
    <dgm:pt modelId="{D4EB16F3-BF13-43EB-8CD2-624C200B65A6}" type="pres">
      <dgm:prSet presAssocID="{9594938C-286C-449A-B60D-159F0D30EA6D}" presName="childNode" presStyleLbl="node1" presStyleIdx="1" presStyleCnt="6">
        <dgm:presLayoutVars>
          <dgm:bulletEnabled val="1"/>
        </dgm:presLayoutVars>
      </dgm:prSet>
      <dgm:spPr/>
      <dgm:t>
        <a:bodyPr/>
        <a:lstStyle/>
        <a:p>
          <a:endParaRPr lang="es-ES_tradnl"/>
        </a:p>
      </dgm:t>
    </dgm:pt>
    <dgm:pt modelId="{1A5D7A40-B00A-45A3-BB61-13AB2AAF53B6}" type="pres">
      <dgm:prSet presAssocID="{20D476BC-F3E0-4D4C-B9CA-535EC5F5A16B}" presName="aSpace" presStyleCnt="0"/>
      <dgm:spPr/>
      <dgm:t>
        <a:bodyPr/>
        <a:lstStyle/>
        <a:p>
          <a:endParaRPr lang="en-GB"/>
        </a:p>
      </dgm:t>
    </dgm:pt>
    <dgm:pt modelId="{2B9123CD-423A-40C7-A2BF-20576CF799D5}" type="pres">
      <dgm:prSet presAssocID="{CBA5BA3D-6EFD-42A9-9885-4DCC84A32C72}" presName="compNode" presStyleCnt="0"/>
      <dgm:spPr/>
      <dgm:t>
        <a:bodyPr/>
        <a:lstStyle/>
        <a:p>
          <a:endParaRPr lang="en-GB"/>
        </a:p>
      </dgm:t>
    </dgm:pt>
    <dgm:pt modelId="{CE146960-BC89-4C6C-8347-A32E78F8CD06}" type="pres">
      <dgm:prSet presAssocID="{CBA5BA3D-6EFD-42A9-9885-4DCC84A32C72}" presName="aNode" presStyleLbl="bgShp" presStyleIdx="1" presStyleCnt="3"/>
      <dgm:spPr/>
      <dgm:t>
        <a:bodyPr/>
        <a:lstStyle/>
        <a:p>
          <a:endParaRPr lang="es-ES_tradnl"/>
        </a:p>
      </dgm:t>
    </dgm:pt>
    <dgm:pt modelId="{97EE52F1-9975-416F-A739-3EA2B1717CD1}" type="pres">
      <dgm:prSet presAssocID="{CBA5BA3D-6EFD-42A9-9885-4DCC84A32C72}" presName="textNode" presStyleLbl="bgShp" presStyleIdx="1" presStyleCnt="3"/>
      <dgm:spPr/>
      <dgm:t>
        <a:bodyPr/>
        <a:lstStyle/>
        <a:p>
          <a:endParaRPr lang="es-ES_tradnl"/>
        </a:p>
      </dgm:t>
    </dgm:pt>
    <dgm:pt modelId="{92D04A5D-29D8-435F-B015-082D5B51A75B}" type="pres">
      <dgm:prSet presAssocID="{CBA5BA3D-6EFD-42A9-9885-4DCC84A32C72}" presName="compChildNode" presStyleCnt="0"/>
      <dgm:spPr/>
      <dgm:t>
        <a:bodyPr/>
        <a:lstStyle/>
        <a:p>
          <a:endParaRPr lang="en-GB"/>
        </a:p>
      </dgm:t>
    </dgm:pt>
    <dgm:pt modelId="{356900E9-FE19-4E22-B443-AEEB2E9D7BBA}" type="pres">
      <dgm:prSet presAssocID="{CBA5BA3D-6EFD-42A9-9885-4DCC84A32C72}" presName="theInnerList" presStyleCnt="0"/>
      <dgm:spPr/>
      <dgm:t>
        <a:bodyPr/>
        <a:lstStyle/>
        <a:p>
          <a:endParaRPr lang="en-GB"/>
        </a:p>
      </dgm:t>
    </dgm:pt>
    <dgm:pt modelId="{F3FD4690-378A-49B0-8C04-4B878D6093AA}" type="pres">
      <dgm:prSet presAssocID="{1786A684-90AB-4D3A-9CFA-2CF8924D74ED}" presName="childNode" presStyleLbl="node1" presStyleIdx="2" presStyleCnt="6" custScaleY="44992">
        <dgm:presLayoutVars>
          <dgm:bulletEnabled val="1"/>
        </dgm:presLayoutVars>
      </dgm:prSet>
      <dgm:spPr/>
      <dgm:t>
        <a:bodyPr/>
        <a:lstStyle/>
        <a:p>
          <a:endParaRPr lang="es-ES_tradnl"/>
        </a:p>
      </dgm:t>
    </dgm:pt>
    <dgm:pt modelId="{A7A1B7FD-3CAB-45BD-B231-0D7C15639C3F}" type="pres">
      <dgm:prSet presAssocID="{1786A684-90AB-4D3A-9CFA-2CF8924D74ED}" presName="aSpace2" presStyleCnt="0"/>
      <dgm:spPr/>
      <dgm:t>
        <a:bodyPr/>
        <a:lstStyle/>
        <a:p>
          <a:endParaRPr lang="en-GB"/>
        </a:p>
      </dgm:t>
    </dgm:pt>
    <dgm:pt modelId="{1D414331-0726-4816-9A2C-2C84CEE5BF02}" type="pres">
      <dgm:prSet presAssocID="{B3B44A41-6601-462C-8F8A-A67481DA3103}" presName="childNode" presStyleLbl="node1" presStyleIdx="3" presStyleCnt="6">
        <dgm:presLayoutVars>
          <dgm:bulletEnabled val="1"/>
        </dgm:presLayoutVars>
      </dgm:prSet>
      <dgm:spPr/>
      <dgm:t>
        <a:bodyPr/>
        <a:lstStyle/>
        <a:p>
          <a:endParaRPr lang="es-ES_tradnl"/>
        </a:p>
      </dgm:t>
    </dgm:pt>
    <dgm:pt modelId="{8A677BFA-0E0F-4839-BB74-976F7585E307}" type="pres">
      <dgm:prSet presAssocID="{CBA5BA3D-6EFD-42A9-9885-4DCC84A32C72}" presName="aSpace" presStyleCnt="0"/>
      <dgm:spPr/>
      <dgm:t>
        <a:bodyPr/>
        <a:lstStyle/>
        <a:p>
          <a:endParaRPr lang="en-GB"/>
        </a:p>
      </dgm:t>
    </dgm:pt>
    <dgm:pt modelId="{83532B4B-323B-4E57-9844-C03851467D0A}" type="pres">
      <dgm:prSet presAssocID="{643E34E0-71FE-4DD5-90D5-71EFE86F8B90}" presName="compNode" presStyleCnt="0"/>
      <dgm:spPr/>
      <dgm:t>
        <a:bodyPr/>
        <a:lstStyle/>
        <a:p>
          <a:endParaRPr lang="en-GB"/>
        </a:p>
      </dgm:t>
    </dgm:pt>
    <dgm:pt modelId="{721F1080-B6E4-4D14-A5A8-54B7536AB8EF}" type="pres">
      <dgm:prSet presAssocID="{643E34E0-71FE-4DD5-90D5-71EFE86F8B90}" presName="aNode" presStyleLbl="bgShp" presStyleIdx="2" presStyleCnt="3"/>
      <dgm:spPr/>
      <dgm:t>
        <a:bodyPr/>
        <a:lstStyle/>
        <a:p>
          <a:endParaRPr lang="es-ES_tradnl"/>
        </a:p>
      </dgm:t>
    </dgm:pt>
    <dgm:pt modelId="{A6A24101-C92E-4FA2-8D12-A7A7184857F7}" type="pres">
      <dgm:prSet presAssocID="{643E34E0-71FE-4DD5-90D5-71EFE86F8B90}" presName="textNode" presStyleLbl="bgShp" presStyleIdx="2" presStyleCnt="3"/>
      <dgm:spPr/>
      <dgm:t>
        <a:bodyPr/>
        <a:lstStyle/>
        <a:p>
          <a:endParaRPr lang="es-ES_tradnl"/>
        </a:p>
      </dgm:t>
    </dgm:pt>
    <dgm:pt modelId="{C22EEDD6-FF1D-40DB-828B-B1869A3D0B81}" type="pres">
      <dgm:prSet presAssocID="{643E34E0-71FE-4DD5-90D5-71EFE86F8B90}" presName="compChildNode" presStyleCnt="0"/>
      <dgm:spPr/>
      <dgm:t>
        <a:bodyPr/>
        <a:lstStyle/>
        <a:p>
          <a:endParaRPr lang="en-GB"/>
        </a:p>
      </dgm:t>
    </dgm:pt>
    <dgm:pt modelId="{E1B6E492-4E23-46B9-B525-25C49C8361FD}" type="pres">
      <dgm:prSet presAssocID="{643E34E0-71FE-4DD5-90D5-71EFE86F8B90}" presName="theInnerList" presStyleCnt="0"/>
      <dgm:spPr/>
      <dgm:t>
        <a:bodyPr/>
        <a:lstStyle/>
        <a:p>
          <a:endParaRPr lang="en-GB"/>
        </a:p>
      </dgm:t>
    </dgm:pt>
    <dgm:pt modelId="{349EDA4B-5822-4E71-B942-95D69B457A00}" type="pres">
      <dgm:prSet presAssocID="{FAA6BE16-0A26-418E-BE05-011D9F716FFE}" presName="childNode" presStyleLbl="node1" presStyleIdx="4" presStyleCnt="6" custScaleY="41751">
        <dgm:presLayoutVars>
          <dgm:bulletEnabled val="1"/>
        </dgm:presLayoutVars>
      </dgm:prSet>
      <dgm:spPr/>
      <dgm:t>
        <a:bodyPr/>
        <a:lstStyle/>
        <a:p>
          <a:endParaRPr lang="es-ES_tradnl"/>
        </a:p>
      </dgm:t>
    </dgm:pt>
    <dgm:pt modelId="{ED5ABD26-B70E-4EF9-B4DF-F05F9906F130}" type="pres">
      <dgm:prSet presAssocID="{FAA6BE16-0A26-418E-BE05-011D9F716FFE}" presName="aSpace2" presStyleCnt="0"/>
      <dgm:spPr/>
      <dgm:t>
        <a:bodyPr/>
        <a:lstStyle/>
        <a:p>
          <a:endParaRPr lang="en-GB"/>
        </a:p>
      </dgm:t>
    </dgm:pt>
    <dgm:pt modelId="{1721AF47-9CC2-4FC0-AE05-E91F51450221}" type="pres">
      <dgm:prSet presAssocID="{62E86D4C-7C4C-4EF6-A92C-2D8BC552C2D9}" presName="childNode" presStyleLbl="node1" presStyleIdx="5" presStyleCnt="6">
        <dgm:presLayoutVars>
          <dgm:bulletEnabled val="1"/>
        </dgm:presLayoutVars>
      </dgm:prSet>
      <dgm:spPr/>
      <dgm:t>
        <a:bodyPr/>
        <a:lstStyle/>
        <a:p>
          <a:endParaRPr lang="es-ES_tradnl"/>
        </a:p>
      </dgm:t>
    </dgm:pt>
  </dgm:ptLst>
  <dgm:cxnLst>
    <dgm:cxn modelId="{6C2E44D0-4E1D-4EA6-8566-F351DD1B75F8}" srcId="{CBA5BA3D-6EFD-42A9-9885-4DCC84A32C72}" destId="{1786A684-90AB-4D3A-9CFA-2CF8924D74ED}" srcOrd="0" destOrd="0" parTransId="{51D6344D-DE02-4623-BE2B-E164AD3BE7CE}" sibTransId="{DD46A51E-35FC-4EFF-8DB2-FD4AE88C2DDE}"/>
    <dgm:cxn modelId="{84305BB1-ABAF-474D-BAD2-3364D9A760CA}" type="presOf" srcId="{36943D33-0F14-4C5D-98D0-4E2516885740}" destId="{65BE374F-A7CF-4E7B-84BB-55704EF034DE}" srcOrd="0" destOrd="0" presId="urn:microsoft.com/office/officeart/2005/8/layout/lProcess2"/>
    <dgm:cxn modelId="{F58D5C57-5D38-4D82-A2CA-E09098B7045E}" type="presOf" srcId="{20D476BC-F3E0-4D4C-B9CA-535EC5F5A16B}" destId="{D16A86EA-A9E8-4A76-B014-A45E28DC88AB}" srcOrd="0" destOrd="0" presId="urn:microsoft.com/office/officeart/2005/8/layout/lProcess2"/>
    <dgm:cxn modelId="{6C255C0C-D27A-4485-B54A-85AC2058C919}" srcId="{643E34E0-71FE-4DD5-90D5-71EFE86F8B90}" destId="{FAA6BE16-0A26-418E-BE05-011D9F716FFE}" srcOrd="0" destOrd="0" parTransId="{3ED67072-BE1C-46EA-939E-BA973151C01C}" sibTransId="{85836BC1-04F5-49E8-A19F-146035F5314D}"/>
    <dgm:cxn modelId="{13E038CF-7549-4B7B-83FA-81C11FA32BD3}" srcId="{20D476BC-F3E0-4D4C-B9CA-535EC5F5A16B}" destId="{9594938C-286C-449A-B60D-159F0D30EA6D}" srcOrd="1" destOrd="0" parTransId="{5F1D8B66-58BA-4070-A3D9-C598CE1FEE5E}" sibTransId="{D006DC0C-124D-4698-9EE6-9DEA70405511}"/>
    <dgm:cxn modelId="{CECFE27C-3D5C-44C7-B576-EA3CBBCE936B}" srcId="{20D476BC-F3E0-4D4C-B9CA-535EC5F5A16B}" destId="{00972CBD-AFAC-414E-A3E1-CCBD10EADF42}" srcOrd="0" destOrd="0" parTransId="{9F464D47-421A-4CBF-B355-E5A436ED45E1}" sibTransId="{14F08B20-423A-47B4-994E-1489D769102E}"/>
    <dgm:cxn modelId="{EB3D5597-435B-4069-98F5-B4534A6C56C4}" type="presOf" srcId="{FAA6BE16-0A26-418E-BE05-011D9F716FFE}" destId="{349EDA4B-5822-4E71-B942-95D69B457A00}" srcOrd="0" destOrd="0" presId="urn:microsoft.com/office/officeart/2005/8/layout/lProcess2"/>
    <dgm:cxn modelId="{1F73CB80-1668-4F1E-8AE6-086FFFDB96FB}" type="presOf" srcId="{B3B44A41-6601-462C-8F8A-A67481DA3103}" destId="{1D414331-0726-4816-9A2C-2C84CEE5BF02}" srcOrd="0" destOrd="0" presId="urn:microsoft.com/office/officeart/2005/8/layout/lProcess2"/>
    <dgm:cxn modelId="{AC016960-4621-4D15-9BB4-BAAB50A350E0}" srcId="{36943D33-0F14-4C5D-98D0-4E2516885740}" destId="{20D476BC-F3E0-4D4C-B9CA-535EC5F5A16B}" srcOrd="0" destOrd="0" parTransId="{5F3DCEE1-F253-4623-A10E-375E25809A8E}" sibTransId="{8605D41F-A08E-4109-B6EE-DF9BE4A71A1C}"/>
    <dgm:cxn modelId="{F3054A4F-B1D6-4D3B-BC34-64FAFF79A35F}" type="presOf" srcId="{643E34E0-71FE-4DD5-90D5-71EFE86F8B90}" destId="{A6A24101-C92E-4FA2-8D12-A7A7184857F7}" srcOrd="1" destOrd="0" presId="urn:microsoft.com/office/officeart/2005/8/layout/lProcess2"/>
    <dgm:cxn modelId="{E267C4E5-48D0-4F31-9A46-C92E009A7998}" type="presOf" srcId="{62E86D4C-7C4C-4EF6-A92C-2D8BC552C2D9}" destId="{1721AF47-9CC2-4FC0-AE05-E91F51450221}" srcOrd="0" destOrd="0" presId="urn:microsoft.com/office/officeart/2005/8/layout/lProcess2"/>
    <dgm:cxn modelId="{932105D7-9EB1-45C2-BB40-DA6C77F4FA93}" srcId="{36943D33-0F14-4C5D-98D0-4E2516885740}" destId="{643E34E0-71FE-4DD5-90D5-71EFE86F8B90}" srcOrd="2" destOrd="0" parTransId="{A6CBE1B3-184E-4831-BE2E-C45967243E54}" sibTransId="{A742F869-F7D2-400B-96F8-08B416301386}"/>
    <dgm:cxn modelId="{9D208479-5A2C-4F1B-BD2A-160820E2241D}" srcId="{CBA5BA3D-6EFD-42A9-9885-4DCC84A32C72}" destId="{B3B44A41-6601-462C-8F8A-A67481DA3103}" srcOrd="1" destOrd="0" parTransId="{47B6022E-44E1-437F-9E94-6B5815AEEC07}" sibTransId="{FF6E2DAA-E784-4EC7-836A-AD4774903236}"/>
    <dgm:cxn modelId="{1C12C41B-6C90-4730-BE26-085183DF27B7}" type="presOf" srcId="{643E34E0-71FE-4DD5-90D5-71EFE86F8B90}" destId="{721F1080-B6E4-4D14-A5A8-54B7536AB8EF}" srcOrd="0" destOrd="0" presId="urn:microsoft.com/office/officeart/2005/8/layout/lProcess2"/>
    <dgm:cxn modelId="{C1F4E145-A636-4F3C-8D3F-57AB67061495}" type="presOf" srcId="{CBA5BA3D-6EFD-42A9-9885-4DCC84A32C72}" destId="{97EE52F1-9975-416F-A739-3EA2B1717CD1}" srcOrd="1" destOrd="0" presId="urn:microsoft.com/office/officeart/2005/8/layout/lProcess2"/>
    <dgm:cxn modelId="{7495D339-1682-45DF-854E-E9E28AB7067E}" type="presOf" srcId="{00972CBD-AFAC-414E-A3E1-CCBD10EADF42}" destId="{8E122C65-58EB-4587-AA8E-2147D6B0D878}" srcOrd="0" destOrd="0" presId="urn:microsoft.com/office/officeart/2005/8/layout/lProcess2"/>
    <dgm:cxn modelId="{3EDFED3B-A11C-4395-AD48-59696AA7C6A8}" type="presOf" srcId="{1786A684-90AB-4D3A-9CFA-2CF8924D74ED}" destId="{F3FD4690-378A-49B0-8C04-4B878D6093AA}" srcOrd="0" destOrd="0" presId="urn:microsoft.com/office/officeart/2005/8/layout/lProcess2"/>
    <dgm:cxn modelId="{769E6DCA-AE33-4810-B60D-7F316E590816}" type="presOf" srcId="{9594938C-286C-449A-B60D-159F0D30EA6D}" destId="{D4EB16F3-BF13-43EB-8CD2-624C200B65A6}" srcOrd="0" destOrd="0" presId="urn:microsoft.com/office/officeart/2005/8/layout/lProcess2"/>
    <dgm:cxn modelId="{DF3AE654-33DE-4AEE-B013-09732450E960}" type="presOf" srcId="{CBA5BA3D-6EFD-42A9-9885-4DCC84A32C72}" destId="{CE146960-BC89-4C6C-8347-A32E78F8CD06}" srcOrd="0" destOrd="0" presId="urn:microsoft.com/office/officeart/2005/8/layout/lProcess2"/>
    <dgm:cxn modelId="{55C1D3B6-2897-4404-AC6E-60771E67085A}" srcId="{36943D33-0F14-4C5D-98D0-4E2516885740}" destId="{CBA5BA3D-6EFD-42A9-9885-4DCC84A32C72}" srcOrd="1" destOrd="0" parTransId="{29C2EC93-18CB-44CB-A4EA-FCD0AD433C6E}" sibTransId="{2C743F0A-24AB-4B72-95B8-9275112C46C9}"/>
    <dgm:cxn modelId="{079DE89A-D694-4040-B9FC-006DF0751C0E}" srcId="{643E34E0-71FE-4DD5-90D5-71EFE86F8B90}" destId="{62E86D4C-7C4C-4EF6-A92C-2D8BC552C2D9}" srcOrd="1" destOrd="0" parTransId="{96785B2A-D5D8-4334-9D89-59B3E22DC701}" sibTransId="{DD3151EB-4E8B-4DC3-AD53-C01984B3FD47}"/>
    <dgm:cxn modelId="{F64BAEEE-439A-4362-A75D-C853B18A1A90}" type="presOf" srcId="{20D476BC-F3E0-4D4C-B9CA-535EC5F5A16B}" destId="{8B0463DE-952C-42F3-8258-25C4901F5DF2}" srcOrd="1" destOrd="0" presId="urn:microsoft.com/office/officeart/2005/8/layout/lProcess2"/>
    <dgm:cxn modelId="{3B7EAC30-51B7-4577-8E04-F268158208AA}" type="presParOf" srcId="{65BE374F-A7CF-4E7B-84BB-55704EF034DE}" destId="{C19C3D6F-A865-407D-B36C-D0D1426976C4}" srcOrd="0" destOrd="0" presId="urn:microsoft.com/office/officeart/2005/8/layout/lProcess2"/>
    <dgm:cxn modelId="{79438FAF-90ED-46A6-8133-8D9F2BD0217A}" type="presParOf" srcId="{C19C3D6F-A865-407D-B36C-D0D1426976C4}" destId="{D16A86EA-A9E8-4A76-B014-A45E28DC88AB}" srcOrd="0" destOrd="0" presId="urn:microsoft.com/office/officeart/2005/8/layout/lProcess2"/>
    <dgm:cxn modelId="{03F092BE-F26B-41AA-A40E-9B339DBD11BF}" type="presParOf" srcId="{C19C3D6F-A865-407D-B36C-D0D1426976C4}" destId="{8B0463DE-952C-42F3-8258-25C4901F5DF2}" srcOrd="1" destOrd="0" presId="urn:microsoft.com/office/officeart/2005/8/layout/lProcess2"/>
    <dgm:cxn modelId="{2C0E317E-E19B-4415-9665-F38A333164DF}" type="presParOf" srcId="{C19C3D6F-A865-407D-B36C-D0D1426976C4}" destId="{EF1507E2-D245-4559-9B98-8B4AD437C6F0}" srcOrd="2" destOrd="0" presId="urn:microsoft.com/office/officeart/2005/8/layout/lProcess2"/>
    <dgm:cxn modelId="{E688744C-634C-48F0-925D-52FF7AEF8D66}" type="presParOf" srcId="{EF1507E2-D245-4559-9B98-8B4AD437C6F0}" destId="{219D575F-440C-4411-9E13-38EB41A93F8A}" srcOrd="0" destOrd="0" presId="urn:microsoft.com/office/officeart/2005/8/layout/lProcess2"/>
    <dgm:cxn modelId="{3C94F8B5-14BB-43A2-B6BA-B01EF8DE7931}" type="presParOf" srcId="{219D575F-440C-4411-9E13-38EB41A93F8A}" destId="{8E122C65-58EB-4587-AA8E-2147D6B0D878}" srcOrd="0" destOrd="0" presId="urn:microsoft.com/office/officeart/2005/8/layout/lProcess2"/>
    <dgm:cxn modelId="{2E21B207-85A5-4AC4-B48F-0D4FA0321A3B}" type="presParOf" srcId="{219D575F-440C-4411-9E13-38EB41A93F8A}" destId="{23781EEF-1D3D-44DF-97C7-A2EB0C5708CB}" srcOrd="1" destOrd="0" presId="urn:microsoft.com/office/officeart/2005/8/layout/lProcess2"/>
    <dgm:cxn modelId="{085A670C-3BF3-401D-9B15-1340FF1A9ADD}" type="presParOf" srcId="{219D575F-440C-4411-9E13-38EB41A93F8A}" destId="{D4EB16F3-BF13-43EB-8CD2-624C200B65A6}" srcOrd="2" destOrd="0" presId="urn:microsoft.com/office/officeart/2005/8/layout/lProcess2"/>
    <dgm:cxn modelId="{BD56A62C-8553-4B84-BFC7-589689C1F344}" type="presParOf" srcId="{65BE374F-A7CF-4E7B-84BB-55704EF034DE}" destId="{1A5D7A40-B00A-45A3-BB61-13AB2AAF53B6}" srcOrd="1" destOrd="0" presId="urn:microsoft.com/office/officeart/2005/8/layout/lProcess2"/>
    <dgm:cxn modelId="{2326D964-AE54-462C-B6AC-828CB4DFDA18}" type="presParOf" srcId="{65BE374F-A7CF-4E7B-84BB-55704EF034DE}" destId="{2B9123CD-423A-40C7-A2BF-20576CF799D5}" srcOrd="2" destOrd="0" presId="urn:microsoft.com/office/officeart/2005/8/layout/lProcess2"/>
    <dgm:cxn modelId="{FA0A52B5-8C1B-482D-906B-B1D26DF620CE}" type="presParOf" srcId="{2B9123CD-423A-40C7-A2BF-20576CF799D5}" destId="{CE146960-BC89-4C6C-8347-A32E78F8CD06}" srcOrd="0" destOrd="0" presId="urn:microsoft.com/office/officeart/2005/8/layout/lProcess2"/>
    <dgm:cxn modelId="{D00BD9A1-6947-4E16-9357-1AAB83EEA6D5}" type="presParOf" srcId="{2B9123CD-423A-40C7-A2BF-20576CF799D5}" destId="{97EE52F1-9975-416F-A739-3EA2B1717CD1}" srcOrd="1" destOrd="0" presId="urn:microsoft.com/office/officeart/2005/8/layout/lProcess2"/>
    <dgm:cxn modelId="{876B44D0-65DF-49F1-A26D-716B5F3F077E}" type="presParOf" srcId="{2B9123CD-423A-40C7-A2BF-20576CF799D5}" destId="{92D04A5D-29D8-435F-B015-082D5B51A75B}" srcOrd="2" destOrd="0" presId="urn:microsoft.com/office/officeart/2005/8/layout/lProcess2"/>
    <dgm:cxn modelId="{99540755-19BF-4050-82D6-4DC30E93F0C5}" type="presParOf" srcId="{92D04A5D-29D8-435F-B015-082D5B51A75B}" destId="{356900E9-FE19-4E22-B443-AEEB2E9D7BBA}" srcOrd="0" destOrd="0" presId="urn:microsoft.com/office/officeart/2005/8/layout/lProcess2"/>
    <dgm:cxn modelId="{C23DC3EA-DECD-46B8-B307-20909E08D5F0}" type="presParOf" srcId="{356900E9-FE19-4E22-B443-AEEB2E9D7BBA}" destId="{F3FD4690-378A-49B0-8C04-4B878D6093AA}" srcOrd="0" destOrd="0" presId="urn:microsoft.com/office/officeart/2005/8/layout/lProcess2"/>
    <dgm:cxn modelId="{5CED0209-ADB4-4CC2-96E0-3C9F1E7A9C39}" type="presParOf" srcId="{356900E9-FE19-4E22-B443-AEEB2E9D7BBA}" destId="{A7A1B7FD-3CAB-45BD-B231-0D7C15639C3F}" srcOrd="1" destOrd="0" presId="urn:microsoft.com/office/officeart/2005/8/layout/lProcess2"/>
    <dgm:cxn modelId="{9C31B6DC-2B11-4CB6-BCA3-DDEE4E1F35CB}" type="presParOf" srcId="{356900E9-FE19-4E22-B443-AEEB2E9D7BBA}" destId="{1D414331-0726-4816-9A2C-2C84CEE5BF02}" srcOrd="2" destOrd="0" presId="urn:microsoft.com/office/officeart/2005/8/layout/lProcess2"/>
    <dgm:cxn modelId="{D4081035-E9AE-438F-A367-09A9C2181BA4}" type="presParOf" srcId="{65BE374F-A7CF-4E7B-84BB-55704EF034DE}" destId="{8A677BFA-0E0F-4839-BB74-976F7585E307}" srcOrd="3" destOrd="0" presId="urn:microsoft.com/office/officeart/2005/8/layout/lProcess2"/>
    <dgm:cxn modelId="{6D98873A-7951-45A9-86A7-780CD78CA789}" type="presParOf" srcId="{65BE374F-A7CF-4E7B-84BB-55704EF034DE}" destId="{83532B4B-323B-4E57-9844-C03851467D0A}" srcOrd="4" destOrd="0" presId="urn:microsoft.com/office/officeart/2005/8/layout/lProcess2"/>
    <dgm:cxn modelId="{5461AD9C-74EE-430E-A98A-EB523FF2127A}" type="presParOf" srcId="{83532B4B-323B-4E57-9844-C03851467D0A}" destId="{721F1080-B6E4-4D14-A5A8-54B7536AB8EF}" srcOrd="0" destOrd="0" presId="urn:microsoft.com/office/officeart/2005/8/layout/lProcess2"/>
    <dgm:cxn modelId="{8EFA653E-0CDB-4DC6-9898-6DBF93CA89C1}" type="presParOf" srcId="{83532B4B-323B-4E57-9844-C03851467D0A}" destId="{A6A24101-C92E-4FA2-8D12-A7A7184857F7}" srcOrd="1" destOrd="0" presId="urn:microsoft.com/office/officeart/2005/8/layout/lProcess2"/>
    <dgm:cxn modelId="{9163045B-3EAF-4176-891C-0659AC0821FA}" type="presParOf" srcId="{83532B4B-323B-4E57-9844-C03851467D0A}" destId="{C22EEDD6-FF1D-40DB-828B-B1869A3D0B81}" srcOrd="2" destOrd="0" presId="urn:microsoft.com/office/officeart/2005/8/layout/lProcess2"/>
    <dgm:cxn modelId="{93F5FE46-F0E7-4570-856F-674EE5C3032D}" type="presParOf" srcId="{C22EEDD6-FF1D-40DB-828B-B1869A3D0B81}" destId="{E1B6E492-4E23-46B9-B525-25C49C8361FD}" srcOrd="0" destOrd="0" presId="urn:microsoft.com/office/officeart/2005/8/layout/lProcess2"/>
    <dgm:cxn modelId="{EA0BB1A2-9875-416F-9A7E-96EE1819C800}" type="presParOf" srcId="{E1B6E492-4E23-46B9-B525-25C49C8361FD}" destId="{349EDA4B-5822-4E71-B942-95D69B457A00}" srcOrd="0" destOrd="0" presId="urn:microsoft.com/office/officeart/2005/8/layout/lProcess2"/>
    <dgm:cxn modelId="{DCB2807F-4E8C-4C20-9465-B4AC8464C4EF}" type="presParOf" srcId="{E1B6E492-4E23-46B9-B525-25C49C8361FD}" destId="{ED5ABD26-B70E-4EF9-B4DF-F05F9906F130}" srcOrd="1" destOrd="0" presId="urn:microsoft.com/office/officeart/2005/8/layout/lProcess2"/>
    <dgm:cxn modelId="{20795414-76C0-4602-9662-C705BFF32CA7}" type="presParOf" srcId="{E1B6E492-4E23-46B9-B525-25C49C8361FD}" destId="{1721AF47-9CC2-4FC0-AE05-E91F51450221}"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pPr/>
              <a:t>2018-03-20</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pPr/>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pPr/>
              <a:t>2018-03-20</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pPr/>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u="sng" dirty="0" smtClean="0"/>
              <a:t>Instructions for the Lecturer</a:t>
            </a:r>
            <a:r>
              <a:rPr lang="en-US" dirty="0" smtClean="0"/>
              <a:t>:</a:t>
            </a:r>
            <a:r>
              <a:rPr lang="en-US" baseline="0" dirty="0" smtClean="0"/>
              <a:t> </a:t>
            </a:r>
          </a:p>
          <a:p>
            <a:r>
              <a:rPr lang="en-US" baseline="0" dirty="0" smtClean="0"/>
              <a:t>Unit 1 – on basic concepts and planning basis for preparedness and response for a nuclear or radiological emergency, with focus on nuclear emergencies (at facilities in EPC I and II)</a:t>
            </a:r>
          </a:p>
          <a:p>
            <a:r>
              <a:rPr lang="en-US" baseline="0" dirty="0" smtClean="0"/>
              <a:t>Time allocated – 80 minutes, n</a:t>
            </a:r>
            <a:r>
              <a:rPr lang="en-US" dirty="0" smtClean="0"/>
              <a:t>umber of ‘active’ slides: 55 of 67</a:t>
            </a:r>
          </a:p>
          <a:p>
            <a:r>
              <a:rPr lang="en-US" baseline="0" dirty="0" smtClean="0"/>
              <a:t>Last slide: 10 minutes discussions</a:t>
            </a:r>
            <a:endParaRPr lang="en-US"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u="sng" dirty="0" smtClean="0"/>
              <a:t>Instructions for the Lecturer</a:t>
            </a:r>
            <a:r>
              <a:rPr lang="en-US" dirty="0" smtClean="0"/>
              <a:t>:</a:t>
            </a:r>
            <a:r>
              <a:rPr lang="en-US" baseline="0" dirty="0" smtClean="0"/>
              <a:t> </a:t>
            </a:r>
          </a:p>
          <a:p>
            <a:r>
              <a:rPr lang="en-US" baseline="0" dirty="0" smtClean="0"/>
              <a:t>Unit 1 – on basic concepts and planning basis for preparedness and response for a nuclear or radiological emergency, with focus on nuclear emergencies (at facilities in EPC I and II)</a:t>
            </a:r>
          </a:p>
          <a:p>
            <a:r>
              <a:rPr lang="en-US" baseline="0" dirty="0" smtClean="0"/>
              <a:t>Time allocated – 80 minutes, n</a:t>
            </a:r>
            <a:r>
              <a:rPr lang="en-US" dirty="0" smtClean="0"/>
              <a:t>umber of ‘active’ slides: 55 of 67</a:t>
            </a:r>
          </a:p>
          <a:p>
            <a:r>
              <a:rPr lang="en-US" baseline="0" dirty="0" smtClean="0"/>
              <a:t>Last slide: 10 minutes discussions</a:t>
            </a:r>
            <a:endParaRPr lang="en-US"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r>
              <a:rPr lang="en-GB" sz="1200" kern="1200" dirty="0" smtClean="0">
                <a:solidFill>
                  <a:schemeClr val="tx1"/>
                </a:solidFill>
                <a:latin typeface="+mn-lt"/>
                <a:ea typeface="+mn-ea"/>
                <a:cs typeface="+mn-cs"/>
              </a:rPr>
              <a:t>A distinction is made between types of exposure situations and categories of exposure. There are three types of exposure situations, as described in the ICRP Publication 103 and IAEA Safety Standard GSR Part 3: planned exposure situations, emergency exposure situations and existing exposure situations. Planned exposure situations are situations involving the deliberate introduction and operation of sources. Emergency exposure situations are situations that may occur during the operation of a planned situation, or from a malicious act, or from any other unexpected situation, and require urgent action in order to avoid or reduce undesirable consequences. Existing exposure situations are exposure situations that already exist when a decision on control has to be taken, including prolonged exposure situations after emergencies.</a:t>
            </a:r>
            <a:endParaRPr lang="en-US"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The three broad categories of radiation exposure are: occupational, public and medical. </a:t>
            </a:r>
            <a:endParaRPr lang="en-GB" dirty="0"/>
          </a:p>
        </p:txBody>
      </p:sp>
      <p:sp>
        <p:nvSpPr>
          <p:cNvPr id="62468"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L-001: Radiation Effects and Levels</a:t>
            </a:r>
          </a:p>
        </p:txBody>
      </p:sp>
      <p:sp>
        <p:nvSpPr>
          <p:cNvPr id="62469"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IAEA Training in Emergency Preparedness and Response</a:t>
            </a:r>
          </a:p>
        </p:txBody>
      </p:sp>
      <p:sp>
        <p:nvSpPr>
          <p:cNvPr id="62470"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FC1FBA2E-7180-4FA2-A910-CCD31B41B564}" type="slidenum">
              <a:rPr lang="en-GB" altLang="en-US" sz="1200" smtClean="0"/>
              <a:pPr/>
              <a:t>7</a:t>
            </a:fld>
            <a:endParaRPr lang="en-GB" altLang="en-US" sz="1200" dirty="0" smtClean="0"/>
          </a:p>
        </p:txBody>
      </p:sp>
    </p:spTree>
    <p:extLst>
      <p:ext uri="{BB962C8B-B14F-4D97-AF65-F5344CB8AC3E}">
        <p14:creationId xmlns:p14="http://schemas.microsoft.com/office/powerpoint/2010/main" val="2234206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GB" dirty="0"/>
          </a:p>
        </p:txBody>
      </p:sp>
      <p:sp>
        <p:nvSpPr>
          <p:cNvPr id="6554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L-001: Radiation Effects and Levels</a:t>
            </a:r>
          </a:p>
        </p:txBody>
      </p:sp>
      <p:sp>
        <p:nvSpPr>
          <p:cNvPr id="65541"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IAEA Training in Emergency Preparedness and Response</a:t>
            </a:r>
          </a:p>
        </p:txBody>
      </p:sp>
      <p:sp>
        <p:nvSpPr>
          <p:cNvPr id="65542"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3DA5B744-EEAA-4467-960E-3D606FE8CD13}" type="slidenum">
              <a:rPr lang="en-GB" altLang="en-US" sz="1200" smtClean="0"/>
              <a:pPr/>
              <a:t>8</a:t>
            </a:fld>
            <a:endParaRPr lang="en-GB" altLang="en-US" sz="1200" dirty="0" smtClean="0"/>
          </a:p>
        </p:txBody>
      </p:sp>
    </p:spTree>
    <p:extLst>
      <p:ext uri="{BB962C8B-B14F-4D97-AF65-F5344CB8AC3E}">
        <p14:creationId xmlns:p14="http://schemas.microsoft.com/office/powerpoint/2010/main" val="112163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66564"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L-001: Radiation Effects and Levels</a:t>
            </a:r>
          </a:p>
        </p:txBody>
      </p:sp>
      <p:sp>
        <p:nvSpPr>
          <p:cNvPr id="66565"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IAEA Training in Emergency Preparedness and Response</a:t>
            </a:r>
          </a:p>
        </p:txBody>
      </p:sp>
      <p:sp>
        <p:nvSpPr>
          <p:cNvPr id="66566"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F435921B-56BA-4EDD-A8B7-CBC3C3584ADE}" type="slidenum">
              <a:rPr lang="en-GB" altLang="en-US" sz="1200" smtClean="0"/>
              <a:pPr/>
              <a:t>9</a:t>
            </a:fld>
            <a:endParaRPr lang="en-GB" altLang="en-US" sz="1200" dirty="0" smtClean="0"/>
          </a:p>
        </p:txBody>
      </p:sp>
    </p:spTree>
    <p:extLst>
      <p:ext uri="{BB962C8B-B14F-4D97-AF65-F5344CB8AC3E}">
        <p14:creationId xmlns:p14="http://schemas.microsoft.com/office/powerpoint/2010/main" val="608376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69636"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Workshop on Expanded Response in Nuclear Emergencies</a:t>
            </a:r>
          </a:p>
        </p:txBody>
      </p:sp>
      <p:sp>
        <p:nvSpPr>
          <p:cNvPr id="69637"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US" altLang="en-US" sz="1000" dirty="0" smtClean="0"/>
              <a:t>Module L-ER-4. Basics of Radiation Protection </a:t>
            </a:r>
            <a:r>
              <a:rPr lang="en-US" altLang="en-US" sz="1000" dirty="0" err="1" smtClean="0"/>
              <a:t>Dosimetry</a:t>
            </a:r>
            <a:r>
              <a:rPr lang="en-US" altLang="en-US" sz="1000" dirty="0" smtClean="0"/>
              <a:t> of Ionizing Radiation</a:t>
            </a:r>
            <a:endParaRPr lang="en-GB" altLang="en-US" sz="1000" dirty="0" smtClean="0"/>
          </a:p>
        </p:txBody>
      </p:sp>
      <p:sp>
        <p:nvSpPr>
          <p:cNvPr id="69638" name="Footer Placeholder 5"/>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IAEA Training in Emergency Preparedness and Response</a:t>
            </a:r>
          </a:p>
        </p:txBody>
      </p:sp>
      <p:sp>
        <p:nvSpPr>
          <p:cNvPr id="69639" name="Slide Number Placeholder 6"/>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959BFEC4-8FC9-42DE-99C2-2E97F6547381}" type="slidenum">
              <a:rPr lang="en-GB" altLang="en-US" sz="1200" smtClean="0"/>
              <a:pPr/>
              <a:t>10</a:t>
            </a:fld>
            <a:endParaRPr lang="en-GB" altLang="en-US" sz="1200" dirty="0" smtClean="0"/>
          </a:p>
        </p:txBody>
      </p:sp>
    </p:spTree>
    <p:extLst>
      <p:ext uri="{BB962C8B-B14F-4D97-AF65-F5344CB8AC3E}">
        <p14:creationId xmlns:p14="http://schemas.microsoft.com/office/powerpoint/2010/main" val="2781533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xfrm>
            <a:off x="898525" y="787400"/>
            <a:ext cx="5541963" cy="3836988"/>
          </a:xfrm>
          <a:solidFill>
            <a:srgbClr val="FFFFFF"/>
          </a:solidFill>
          <a:ln>
            <a:solidFill>
              <a:srgbClr val="000000"/>
            </a:solidFill>
            <a:miter lim="800000"/>
            <a:headEnd/>
            <a:tailEnd/>
          </a:ln>
        </p:spPr>
      </p:sp>
      <p:sp>
        <p:nvSpPr>
          <p:cNvPr id="73731" name="Rectangle 3"/>
          <p:cNvSpPr>
            <a:spLocks noGrp="1" noChangeArrowheads="1"/>
          </p:cNvSpPr>
          <p:nvPr>
            <p:ph type="body" idx="1"/>
          </p:nvPr>
        </p:nvSpPr>
        <p:spPr bwMode="auto">
          <a:xfrm>
            <a:off x="843892" y="4567447"/>
            <a:ext cx="5651918" cy="502893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10000"/>
              </a:lnSpc>
              <a:spcBef>
                <a:spcPct val="0"/>
              </a:spcBef>
              <a:buClr>
                <a:schemeClr val="tx1"/>
              </a:buClr>
            </a:pPr>
            <a:endParaRPr lang="en-GB" altLang="en-US" dirty="0"/>
          </a:p>
        </p:txBody>
      </p:sp>
      <p:sp>
        <p:nvSpPr>
          <p:cNvPr id="73732" name="Rectangle 6"/>
          <p:cNvSpPr>
            <a:spLocks noGrp="1" noChangeAspect="1" noChangeArrowheads="1"/>
          </p:cNvSpPr>
          <p:nvPr>
            <p:ph type="ftr" sz="quarter" idx="4"/>
          </p:nvPr>
        </p:nvSpPr>
        <p:spPr bwMode="auto">
          <a:xfrm>
            <a:off x="996423" y="9571835"/>
            <a:ext cx="4546072" cy="5122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5484" tIns="47741" rIns="95484" bIns="47741" numCol="1" anchor="ctr"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kumimoji="1" lang="en-GB" altLang="en-US" sz="1000" dirty="0" smtClean="0">
                <a:latin typeface="Arial" pitchFamily="34" charset="0"/>
                <a:cs typeface="Arial" pitchFamily="34" charset="0"/>
              </a:rPr>
              <a:t>IAEA Training in Emergency Preparedness and Response</a:t>
            </a:r>
          </a:p>
        </p:txBody>
      </p:sp>
      <p:sp>
        <p:nvSpPr>
          <p:cNvPr id="73733" name="Rectangle 7"/>
          <p:cNvSpPr>
            <a:spLocks noGrp="1" noChangeArrowheads="1"/>
          </p:cNvSpPr>
          <p:nvPr>
            <p:ph type="sldNum" sz="quarter" idx="5"/>
          </p:nvPr>
        </p:nvSpPr>
        <p:spPr bwMode="auto">
          <a:xfrm>
            <a:off x="6693106" y="9571835"/>
            <a:ext cx="406195" cy="5122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5484" tIns="47741" rIns="95484" bIns="47741" anchor="ct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algn="ctr"/>
            <a:fld id="{8D350F82-A950-494C-9AC0-AAA167888387}" type="slidenum">
              <a:rPr kumimoji="1" lang="en-GB" altLang="en-US" sz="1200" smtClean="0">
                <a:latin typeface="Arial" pitchFamily="34" charset="0"/>
                <a:cs typeface="Arial" pitchFamily="34" charset="0"/>
              </a:rPr>
              <a:pPr algn="ctr"/>
              <a:t>11</a:t>
            </a:fld>
            <a:endParaRPr kumimoji="1" lang="en-GB" altLang="en-US" sz="1200" dirty="0" smtClean="0">
              <a:latin typeface="Arial" pitchFamily="34" charset="0"/>
              <a:cs typeface="Arial" pitchFamily="34" charset="0"/>
            </a:endParaRPr>
          </a:p>
        </p:txBody>
      </p:sp>
      <p:sp>
        <p:nvSpPr>
          <p:cNvPr id="73734" name="Rectangle 2"/>
          <p:cNvSpPr>
            <a:spLocks noGrp="1" noChangeArrowheads="1"/>
          </p:cNvSpPr>
          <p:nvPr>
            <p:ph type="hdr" sz="quarter"/>
          </p:nvPr>
        </p:nvSpPr>
        <p:spPr bwMode="auto">
          <a:xfrm>
            <a:off x="931763" y="32730"/>
            <a:ext cx="2856632" cy="5122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numCol="1" anchor="ctr"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kumimoji="1" lang="en-GB" altLang="en-US" sz="1000" dirty="0" smtClean="0">
                <a:cs typeface="Times New Roman" pitchFamily="18" charset="0"/>
              </a:rPr>
              <a:t>Optimization of Nuclear and Radiological Emergency Preparedness and Response</a:t>
            </a:r>
          </a:p>
        </p:txBody>
      </p:sp>
      <p:sp>
        <p:nvSpPr>
          <p:cNvPr id="73735" name="Rectangle 3"/>
          <p:cNvSpPr>
            <a:spLocks noGrp="1" noChangeArrowheads="1"/>
          </p:cNvSpPr>
          <p:nvPr>
            <p:ph type="dt" sz="quarter" idx="1"/>
          </p:nvPr>
        </p:nvSpPr>
        <p:spPr bwMode="auto">
          <a:xfrm>
            <a:off x="4022163" y="0"/>
            <a:ext cx="3077137" cy="5122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5484" tIns="47741" rIns="95484" bIns="47741" numCol="1" anchor="ctr"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Radiobiological Basis for the Application of </a:t>
            </a:r>
            <a:br>
              <a:rPr lang="en-GB" altLang="en-US" sz="1000" dirty="0" smtClean="0"/>
            </a:br>
            <a:r>
              <a:rPr lang="en-GB" altLang="en-US" sz="1000" dirty="0" smtClean="0"/>
              <a:t>Modern Radiation Protection in EPR</a:t>
            </a:r>
          </a:p>
        </p:txBody>
      </p:sp>
    </p:spTree>
    <p:extLst>
      <p:ext uri="{BB962C8B-B14F-4D97-AF65-F5344CB8AC3E}">
        <p14:creationId xmlns:p14="http://schemas.microsoft.com/office/powerpoint/2010/main" val="19541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smtClean="0">
                <a:solidFill>
                  <a:schemeClr val="tx1"/>
                </a:solidFill>
                <a:latin typeface="+mn-lt"/>
                <a:ea typeface="+mn-ea"/>
                <a:cs typeface="+mn-cs"/>
              </a:rPr>
              <a:t>In order to evaluate radiation induced health effects, </a:t>
            </a:r>
            <a:r>
              <a:rPr lang="en-GB" sz="1200" kern="1200" dirty="0" err="1" smtClean="0">
                <a:solidFill>
                  <a:schemeClr val="tx1"/>
                </a:solidFill>
                <a:latin typeface="+mn-lt"/>
                <a:ea typeface="+mn-ea"/>
                <a:cs typeface="+mn-cs"/>
              </a:rPr>
              <a:t>dosimetric</a:t>
            </a:r>
            <a:r>
              <a:rPr lang="en-GB" sz="1200" kern="1200" dirty="0" smtClean="0">
                <a:solidFill>
                  <a:schemeClr val="tx1"/>
                </a:solidFill>
                <a:latin typeface="+mn-lt"/>
                <a:ea typeface="+mn-ea"/>
                <a:cs typeface="+mn-cs"/>
              </a:rPr>
              <a:t> and radiation protection quantities and units are used. The absorbed dose is the fundamental </a:t>
            </a:r>
            <a:r>
              <a:rPr lang="en-GB" sz="1200" kern="1200" dirty="0" err="1" smtClean="0">
                <a:solidFill>
                  <a:schemeClr val="tx1"/>
                </a:solidFill>
                <a:latin typeface="+mn-lt"/>
                <a:ea typeface="+mn-ea"/>
                <a:cs typeface="+mn-cs"/>
              </a:rPr>
              <a:t>dosimetric</a:t>
            </a:r>
            <a:r>
              <a:rPr lang="en-GB" sz="1200" kern="1200" dirty="0" smtClean="0">
                <a:solidFill>
                  <a:schemeClr val="tx1"/>
                </a:solidFill>
                <a:latin typeface="+mn-lt"/>
                <a:ea typeface="+mn-ea"/>
                <a:cs typeface="+mn-cs"/>
              </a:rPr>
              <a:t> quantity which quantifies the mean energy imparted to a target volume of matter by any type of ionizing radiation. Special radiation protection quantities are derived from the absorbed dose, by weighting the absorbed dose with specific weighting factors (radiation weighting factors, tissue weighting factors, RBE weighting factors). </a:t>
            </a:r>
            <a:r>
              <a:rPr lang="en-US" sz="1200" kern="1200" dirty="0" smtClean="0">
                <a:solidFill>
                  <a:schemeClr val="tx1"/>
                </a:solidFill>
                <a:latin typeface="+mn-lt"/>
                <a:ea typeface="+mn-ea"/>
                <a:cs typeface="+mn-cs"/>
              </a:rPr>
              <a:t>To evaluate stochastic effects that develop due to exposure of an organ, the equivalent dose in the organ or tissue is used. For evaluating deterministic effects due to exposure of an organ, the RBE-weighted absorbed dose (RBE-weighted dose) in the organ or tissue is used. To estimate the total radiation risk, the effective dose is used.   </a:t>
            </a:r>
          </a:p>
          <a:p>
            <a:r>
              <a:rPr lang="sl-SI" sz="1200" kern="1200" dirty="0" smtClean="0">
                <a:solidFill>
                  <a:schemeClr val="tx1"/>
                </a:solidFill>
                <a:latin typeface="+mn-lt"/>
                <a:ea typeface="+mn-ea"/>
                <a:cs typeface="+mn-cs"/>
              </a:rPr>
              <a:t>For planning and response to emergency exposure situations, a conceptual set of doses (effective and/or equivalent doses) is defined and has to be used in the justification and optimisation of protection strategies, emergency plans and decisions: projected dose, residual dose and averted dose. Their definitions and use will be presented in </a:t>
            </a:r>
            <a:r>
              <a:rPr lang="en-US" sz="1200" kern="1200" dirty="0" smtClean="0">
                <a:solidFill>
                  <a:schemeClr val="tx1"/>
                </a:solidFill>
                <a:latin typeface="+mn-lt"/>
                <a:ea typeface="+mn-ea"/>
                <a:cs typeface="+mn-cs"/>
              </a:rPr>
              <a:t>more detail when addressing the </a:t>
            </a:r>
            <a:r>
              <a:rPr lang="sl-SI" sz="1200" kern="1200" dirty="0" smtClean="0">
                <a:solidFill>
                  <a:schemeClr val="tx1"/>
                </a:solidFill>
                <a:latin typeface="+mn-lt"/>
                <a:ea typeface="+mn-ea"/>
                <a:cs typeface="+mn-cs"/>
              </a:rPr>
              <a:t>protection strategies. </a:t>
            </a:r>
            <a:endParaRPr lang="en-GB" altLang="en-US" dirty="0"/>
          </a:p>
        </p:txBody>
      </p:sp>
      <p:sp>
        <p:nvSpPr>
          <p:cNvPr id="76804"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L-001: Radiation Effects and Levels</a:t>
            </a:r>
          </a:p>
        </p:txBody>
      </p:sp>
      <p:sp>
        <p:nvSpPr>
          <p:cNvPr id="76805"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smtClean="0"/>
              <a:t>IAEA Training in Emergency Preparedness and Response</a:t>
            </a:r>
          </a:p>
        </p:txBody>
      </p:sp>
      <p:sp>
        <p:nvSpPr>
          <p:cNvPr id="76806"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F906E58C-6EED-41F4-9273-4E89A24AFB3A}" type="slidenum">
              <a:rPr lang="en-GB" altLang="en-US" sz="1200" smtClean="0"/>
              <a:pPr/>
              <a:t>12</a:t>
            </a:fld>
            <a:endParaRPr lang="en-GB" altLang="en-US" sz="1200" dirty="0" smtClean="0"/>
          </a:p>
        </p:txBody>
      </p:sp>
    </p:spTree>
    <p:extLst>
      <p:ext uri="{BB962C8B-B14F-4D97-AF65-F5344CB8AC3E}">
        <p14:creationId xmlns:p14="http://schemas.microsoft.com/office/powerpoint/2010/main" val="1998086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An emergency at a nuclear power plant can result in a significant amount of radioactive material being released. There are two types of releases:</a:t>
            </a:r>
          </a:p>
          <a:p>
            <a:r>
              <a:rPr lang="en-GB" b="1" dirty="0" smtClean="0"/>
              <a:t>- Airborne</a:t>
            </a:r>
            <a:r>
              <a:rPr lang="en-GB" dirty="0" smtClean="0"/>
              <a:t> that goes into the atmosphere, forming a plume, which consists of radioactive gases, aerosol particles and water vapour. This was the main release in the Chernobyl emergency for example. </a:t>
            </a:r>
          </a:p>
          <a:p>
            <a:pPr>
              <a:buFontTx/>
              <a:buChar char="-"/>
            </a:pPr>
            <a:r>
              <a:rPr lang="en-GB" b="1" dirty="0" smtClean="0"/>
              <a:t>Liquid</a:t>
            </a:r>
            <a:r>
              <a:rPr lang="en-GB" dirty="0" smtClean="0"/>
              <a:t> is discharged into water bodies (rivers, lakes, and the sea). The Fukushima Daiichi NPP emergency can serve as an example for involving such release.</a:t>
            </a:r>
          </a:p>
          <a:p>
            <a:pPr>
              <a:buFontTx/>
              <a:buChar char="-"/>
            </a:pPr>
            <a:endParaRPr lang="en-GB" dirty="0" smtClean="0"/>
          </a:p>
          <a:p>
            <a:pPr>
              <a:buFontTx/>
              <a:buNone/>
            </a:pPr>
            <a:r>
              <a:rPr lang="en-US" dirty="0" smtClean="0"/>
              <a:t>Usually the main concern is the airborne release due to exposure of population to plume with possible serious consequences. </a:t>
            </a:r>
            <a:endParaRPr lang="sl-SI" dirty="0" smtClean="0"/>
          </a:p>
          <a:p>
            <a:r>
              <a:rPr lang="en-US" dirty="0" smtClean="0"/>
              <a:t>For the most severe releases, deterministic effects can only be prevented by taking protective actions before or shortly after a beginning of release.</a:t>
            </a:r>
            <a:r>
              <a:rPr lang="sl-SI" dirty="0" smtClean="0"/>
              <a:t> </a:t>
            </a:r>
          </a:p>
          <a:p>
            <a:endParaRPr lang="sl-SI" dirty="0" smtClean="0"/>
          </a:p>
          <a:p>
            <a:r>
              <a:rPr lang="en-US" dirty="0" smtClean="0"/>
              <a:t>The contamination due to liquid discharges is considered almost negligible compared to the airborne release in this respect.</a:t>
            </a:r>
          </a:p>
          <a:p>
            <a:pPr eaLnBrk="1" hangingPunct="1">
              <a:spcBef>
                <a:spcPct val="0"/>
              </a:spcBef>
            </a:pPr>
            <a:r>
              <a:rPr lang="en-GB" dirty="0" smtClean="0"/>
              <a:t> </a:t>
            </a:r>
            <a:endParaRPr lang="sl-SI" dirty="0" smtClean="0"/>
          </a:p>
          <a:p>
            <a:pPr eaLnBrk="1" hangingPunct="1">
              <a:spcBef>
                <a:spcPct val="0"/>
              </a:spcBef>
            </a:pPr>
            <a:r>
              <a:rPr lang="en-GB" dirty="0" err="1" smtClean="0"/>
              <a:t>Radionuclides</a:t>
            </a:r>
            <a:r>
              <a:rPr lang="en-GB" dirty="0" smtClean="0"/>
              <a:t> are released to the environment as</a:t>
            </a:r>
            <a:endParaRPr lang="sl-SI" dirty="0" smtClean="0"/>
          </a:p>
          <a:p>
            <a:r>
              <a:rPr lang="sl-SI" dirty="0" smtClean="0"/>
              <a:t>- </a:t>
            </a:r>
            <a:r>
              <a:rPr lang="en-US" dirty="0" smtClean="0"/>
              <a:t>Gases (</a:t>
            </a:r>
            <a:r>
              <a:rPr lang="en-US" dirty="0" err="1" smtClean="0"/>
              <a:t>Xe</a:t>
            </a:r>
            <a:r>
              <a:rPr lang="en-US" dirty="0" smtClean="0"/>
              <a:t>, Kr, I</a:t>
            </a:r>
            <a:r>
              <a:rPr lang="en-US" baseline="-25000" dirty="0" smtClean="0"/>
              <a:t>2</a:t>
            </a:r>
            <a:r>
              <a:rPr lang="en-US" dirty="0" smtClean="0"/>
              <a:t>),</a:t>
            </a:r>
          </a:p>
          <a:p>
            <a:r>
              <a:rPr lang="sl-SI" dirty="0" smtClean="0"/>
              <a:t>- </a:t>
            </a:r>
            <a:r>
              <a:rPr lang="en-US" dirty="0" smtClean="0"/>
              <a:t>Aerosol particles in the air</a:t>
            </a:r>
          </a:p>
          <a:p>
            <a:r>
              <a:rPr lang="sl-SI" dirty="0" smtClean="0"/>
              <a:t>- </a:t>
            </a:r>
            <a:r>
              <a:rPr lang="en-US" dirty="0" smtClean="0"/>
              <a:t>Water soluble particles (</a:t>
            </a:r>
            <a:r>
              <a:rPr lang="en-US" dirty="0" err="1" smtClean="0"/>
              <a:t>caesium</a:t>
            </a:r>
            <a:r>
              <a:rPr lang="en-US" dirty="0" smtClean="0"/>
              <a:t> iodide (</a:t>
            </a:r>
            <a:r>
              <a:rPr lang="en-US" dirty="0" err="1" smtClean="0"/>
              <a:t>CsI</a:t>
            </a:r>
            <a:r>
              <a:rPr lang="en-US" dirty="0" smtClean="0"/>
              <a:t>), </a:t>
            </a:r>
            <a:r>
              <a:rPr lang="en-US" dirty="0" err="1" smtClean="0"/>
              <a:t>caesium</a:t>
            </a:r>
            <a:r>
              <a:rPr lang="en-US" dirty="0" smtClean="0"/>
              <a:t> hydroxide (</a:t>
            </a:r>
            <a:r>
              <a:rPr lang="en-US" dirty="0" err="1" smtClean="0"/>
              <a:t>CsOH</a:t>
            </a:r>
            <a:r>
              <a:rPr lang="en-US" dirty="0" smtClean="0"/>
              <a:t>), strontium hydroxide (</a:t>
            </a:r>
            <a:r>
              <a:rPr lang="en-US" dirty="0" err="1" smtClean="0"/>
              <a:t>Sr</a:t>
            </a:r>
            <a:r>
              <a:rPr lang="en-US" dirty="0" smtClean="0"/>
              <a:t>(OH)</a:t>
            </a:r>
            <a:r>
              <a:rPr lang="en-US" baseline="-25000" dirty="0" smtClean="0"/>
              <a:t>2</a:t>
            </a:r>
            <a:r>
              <a:rPr lang="en-US" dirty="0" smtClean="0"/>
              <a:t>) and</a:t>
            </a:r>
          </a:p>
          <a:p>
            <a:r>
              <a:rPr lang="sl-SI" dirty="0" smtClean="0"/>
              <a:t>- </a:t>
            </a:r>
            <a:r>
              <a:rPr lang="en-US" dirty="0" smtClean="0"/>
              <a:t>Slightly soluble oxides of tellurium, ruthenium and lanthanum. </a:t>
            </a:r>
            <a:endParaRPr lang="sl-SI" dirty="0" smtClean="0"/>
          </a:p>
          <a:p>
            <a:endParaRPr lang="sl-SI" dirty="0" smtClean="0"/>
          </a:p>
          <a:p>
            <a:pPr eaLnBrk="1" hangingPunct="1">
              <a:spcBef>
                <a:spcPct val="0"/>
              </a:spcBef>
            </a:pPr>
            <a:r>
              <a:rPr lang="en-US" dirty="0" smtClean="0"/>
              <a:t>An aerosol is a colloid of fine solid particles or liquid droplets, in air or another gas.</a:t>
            </a:r>
            <a:r>
              <a:rPr lang="sl-SI" dirty="0" smtClean="0"/>
              <a:t> </a:t>
            </a:r>
            <a:r>
              <a:rPr lang="en-US" dirty="0" smtClean="0"/>
              <a:t>Examples of aerosols include haze, dust, particulate air pollutants and smoke</a:t>
            </a:r>
            <a:r>
              <a:rPr lang="sl-SI" dirty="0" smtClean="0"/>
              <a:t>. </a:t>
            </a:r>
            <a:r>
              <a:rPr lang="en-US" dirty="0" smtClean="0"/>
              <a:t>Mist and clouds are aerosols.</a:t>
            </a:r>
            <a:endParaRPr lang="sl-SI" dirty="0" smtClean="0"/>
          </a:p>
          <a:p>
            <a:pPr eaLnBrk="1" hangingPunct="1">
              <a:spcBef>
                <a:spcPct val="0"/>
              </a:spcBef>
            </a:pPr>
            <a:endParaRPr lang="en-GB" dirty="0" smtClean="0"/>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8DEC1C-331D-43AB-98F6-2A4D855472A6}" type="slidenum">
              <a:rPr lang="sl-SI">
                <a:cs typeface="Arial" charset="0"/>
              </a:rPr>
              <a:pPr fontAlgn="base">
                <a:spcBef>
                  <a:spcPct val="0"/>
                </a:spcBef>
                <a:spcAft>
                  <a:spcPct val="0"/>
                </a:spcAft>
                <a:defRPr/>
              </a:pPr>
              <a:t>15</a:t>
            </a:fld>
            <a:endParaRPr lang="sl-SI">
              <a:cs typeface="Arial" charset="0"/>
            </a:endParaRPr>
          </a:p>
        </p:txBody>
      </p:sp>
    </p:spTree>
    <p:extLst>
      <p:ext uri="{BB962C8B-B14F-4D97-AF65-F5344CB8AC3E}">
        <p14:creationId xmlns:p14="http://schemas.microsoft.com/office/powerpoint/2010/main" val="218317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As the plume travels, radioactive material is deposited on the ground, buildings, roads, playgrounds, gardens, parks etc. This is called ground </a:t>
            </a:r>
            <a:r>
              <a:rPr lang="en-US" b="1" dirty="0" smtClean="0"/>
              <a:t>contamination</a:t>
            </a:r>
            <a:r>
              <a:rPr lang="en-US" dirty="0" smtClean="0"/>
              <a:t> or deposition. </a:t>
            </a:r>
            <a:endParaRPr lang="sl-SI" dirty="0" smtClean="0"/>
          </a:p>
          <a:p>
            <a:endParaRPr lang="sl-SI"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Deposition from severe releases may occur at a considerable distance. The plume will travel downwind and the concentration of radioactive materials will tend to decrease as it travels further from the facility. As the concentration of radioactive materials in the plume decreases, the dose rate to the affected population will also decrease. Thus, those who are further away from the plant will generally be at less risk, i.e. stochastic effects not warranting immediate evacuation but relocation or restrictions on food consumption.</a:t>
            </a:r>
          </a:p>
          <a:p>
            <a:endParaRPr lang="en-US" dirty="0" smtClean="0"/>
          </a:p>
          <a:p>
            <a:r>
              <a:rPr lang="en-US" dirty="0" smtClean="0"/>
              <a:t>The deposition of radioactive material can be increased by precipitation (e.g. rain), which washes down </a:t>
            </a:r>
            <a:r>
              <a:rPr lang="en-US" dirty="0" err="1" smtClean="0"/>
              <a:t>radionuclides</a:t>
            </a:r>
            <a:r>
              <a:rPr lang="en-US" dirty="0" smtClean="0"/>
              <a:t> from the air to the ground, where, in addition, </a:t>
            </a:r>
            <a:r>
              <a:rPr lang="en-US" b="1" dirty="0" smtClean="0"/>
              <a:t>hot spots </a:t>
            </a:r>
            <a:r>
              <a:rPr lang="en-US" dirty="0" smtClean="0"/>
              <a:t>are formed along the rainwater path. </a:t>
            </a:r>
            <a:endParaRPr lang="sl-SI" dirty="0" smtClean="0"/>
          </a:p>
          <a:p>
            <a:endParaRPr lang="sl-SI" dirty="0" smtClean="0"/>
          </a:p>
          <a:p>
            <a:r>
              <a:rPr lang="en-US" dirty="0" smtClean="0"/>
              <a:t>These are areas with higher radiation or contamination levels. </a:t>
            </a:r>
          </a:p>
          <a:p>
            <a:pPr eaLnBrk="1" hangingPunct="1">
              <a:spcBef>
                <a:spcPct val="0"/>
              </a:spcBef>
            </a:pPr>
            <a:endParaRPr lang="sl-SI" dirty="0" smtClean="0"/>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CC96F7-C734-4314-A749-9F8F2DB18CE2}" type="slidenum">
              <a:rPr lang="sl-SI">
                <a:cs typeface="Arial" charset="0"/>
              </a:rPr>
              <a:pPr fontAlgn="base">
                <a:spcBef>
                  <a:spcPct val="0"/>
                </a:spcBef>
                <a:spcAft>
                  <a:spcPct val="0"/>
                </a:spcAft>
                <a:defRPr/>
              </a:pPr>
              <a:t>16</a:t>
            </a:fld>
            <a:endParaRPr lang="sl-SI">
              <a:cs typeface="Arial" charset="0"/>
            </a:endParaRPr>
          </a:p>
        </p:txBody>
      </p:sp>
    </p:spTree>
    <p:extLst>
      <p:ext uri="{BB962C8B-B14F-4D97-AF65-F5344CB8AC3E}">
        <p14:creationId xmlns:p14="http://schemas.microsoft.com/office/powerpoint/2010/main" val="1819505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1200" kern="1200" dirty="0" smtClean="0">
                <a:solidFill>
                  <a:schemeClr val="tx1"/>
                </a:solidFill>
                <a:latin typeface="+mn-lt"/>
                <a:ea typeface="+mn-ea"/>
                <a:cs typeface="+mn-cs"/>
              </a:rPr>
              <a:t>The ways in which people can be exposed to radiation in the case of a nuclear or radiological emergency are referred to as exposure pathways and include: external exposure from contact with or being in proximity to a source of radiation (e.g. a source, a plume containing radioactive material or ground deposition of radioactive material); ingestion (e.g. of contaminated food, milk or water, inadvertent ingestion of contamination on hands); inhalation from a plume or due to the </a:t>
            </a:r>
            <a:r>
              <a:rPr lang="en-GB" sz="1200" kern="1200" dirty="0" err="1" smtClean="0">
                <a:solidFill>
                  <a:schemeClr val="tx1"/>
                </a:solidFill>
                <a:latin typeface="+mn-lt"/>
                <a:ea typeface="+mn-ea"/>
                <a:cs typeface="+mn-cs"/>
              </a:rPr>
              <a:t>resuspension</a:t>
            </a:r>
            <a:r>
              <a:rPr lang="en-GB" sz="1200" kern="1200" dirty="0" smtClean="0">
                <a:solidFill>
                  <a:schemeClr val="tx1"/>
                </a:solidFill>
                <a:latin typeface="+mn-lt"/>
                <a:ea typeface="+mn-ea"/>
                <a:cs typeface="+mn-cs"/>
              </a:rPr>
              <a:t> of deposited radioactive material; and contamination of skin/wounds and clothing. </a:t>
            </a:r>
          </a:p>
          <a:p>
            <a:pPr marL="0" marR="0" indent="0" algn="l" defTabSz="914400" rtl="0" eaLnBrk="1" fontAlgn="auto" latinLnBrk="0" hangingPunct="1">
              <a:lnSpc>
                <a:spcPct val="100000"/>
              </a:lnSpc>
              <a:spcBef>
                <a:spcPct val="0"/>
              </a:spcBef>
              <a:spcAft>
                <a:spcPts val="0"/>
              </a:spcAft>
              <a:buClrTx/>
              <a:buSzTx/>
              <a:buFontTx/>
              <a:buNone/>
              <a:tabLst/>
              <a:defRPr/>
            </a:pPr>
            <a:r>
              <a:rPr lang="en-GB" sz="1200" kern="1200" dirty="0" smtClean="0">
                <a:solidFill>
                  <a:schemeClr val="tx1"/>
                </a:solidFill>
                <a:latin typeface="+mn-lt"/>
                <a:ea typeface="+mn-ea"/>
                <a:cs typeface="+mn-cs"/>
              </a:rPr>
              <a:t>A clear distinction is to be made between exposure and contamination. When somebody is exposed to radiation, there is no transfer of radioactive material. On the other hand, contamination implies deposition of unwanted radioactive material on surfaces or on/inside the human body. </a:t>
            </a:r>
            <a:endParaRPr lang="en-US" sz="1200" kern="1200" dirty="0" smtClean="0">
              <a:solidFill>
                <a:schemeClr val="tx1"/>
              </a:solidFill>
              <a:latin typeface="+mn-lt"/>
              <a:ea typeface="+mn-ea"/>
              <a:cs typeface="+mn-cs"/>
            </a:endParaRPr>
          </a:p>
          <a:p>
            <a:pPr eaLnBrk="1" hangingPunct="1">
              <a:spcBef>
                <a:spcPct val="0"/>
              </a:spcBef>
            </a:pPr>
            <a:endParaRPr lang="en-GB" altLang="en-US" dirty="0"/>
          </a:p>
        </p:txBody>
      </p:sp>
      <p:sp>
        <p:nvSpPr>
          <p:cNvPr id="60420"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60421"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60422" name="Slide Number Placeholder 5"/>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AAF43B25-2082-4501-98E2-D12F499B5B63}" type="slidenum">
              <a:rPr lang="en-GB" altLang="en-US" sz="1200" smtClean="0"/>
              <a:pPr eaLnBrk="0" hangingPunct="0"/>
              <a:t>17</a:t>
            </a:fld>
            <a:endParaRPr lang="en-GB" altLang="en-US" sz="1200" dirty="0" smtClean="0"/>
          </a:p>
        </p:txBody>
      </p:sp>
    </p:spTree>
    <p:extLst>
      <p:ext uri="{BB962C8B-B14F-4D97-AF65-F5344CB8AC3E}">
        <p14:creationId xmlns:p14="http://schemas.microsoft.com/office/powerpoint/2010/main" val="1921705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7168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168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5381B1C9-B9C1-42AA-B393-3BFF6368A886}" type="slidenum">
              <a:rPr lang="en-GB" altLang="en-US" sz="1200" smtClean="0"/>
              <a:pPr eaLnBrk="0" hangingPunct="0"/>
              <a:t>18</a:t>
            </a:fld>
            <a:endParaRPr lang="en-GB" altLang="en-US" sz="1200" dirty="0" smtClean="0"/>
          </a:p>
        </p:txBody>
      </p:sp>
      <p:sp>
        <p:nvSpPr>
          <p:cNvPr id="71685" name="Rectangle 2"/>
          <p:cNvSpPr>
            <a:spLocks noGrp="1" noRot="1" noChangeAspect="1" noChangeArrowheads="1" noTextEdit="1"/>
          </p:cNvSpPr>
          <p:nvPr>
            <p:ph type="sldImg"/>
          </p:nvPr>
        </p:nvSpPr>
        <p:spPr bwMode="auto">
          <a:xfrm>
            <a:off x="779463" y="766763"/>
            <a:ext cx="5541962"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6" name="Rectangle 3"/>
          <p:cNvSpPr>
            <a:spLocks noGrp="1" noChangeArrowheads="1"/>
          </p:cNvSpPr>
          <p:nvPr>
            <p:ph type="body" idx="1"/>
          </p:nvPr>
        </p:nvSpPr>
        <p:spPr bwMode="auto">
          <a:xfrm>
            <a:off x="946685" y="4860378"/>
            <a:ext cx="5260644" cy="46050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US" altLang="en-US" dirty="0"/>
          </a:p>
        </p:txBody>
      </p:sp>
    </p:spTree>
    <p:extLst>
      <p:ext uri="{BB962C8B-B14F-4D97-AF65-F5344CB8AC3E}">
        <p14:creationId xmlns:p14="http://schemas.microsoft.com/office/powerpoint/2010/main" val="1441243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74755"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475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F87890FD-66C8-4EC0-AA4C-958D0B8188C3}" type="slidenum">
              <a:rPr lang="en-GB" altLang="en-US" sz="1200" smtClean="0"/>
              <a:pPr eaLnBrk="0" hangingPunct="0"/>
              <a:t>19</a:t>
            </a:fld>
            <a:endParaRPr lang="en-GB" altLang="en-US" sz="1200" dirty="0" smtClean="0"/>
          </a:p>
        </p:txBody>
      </p:sp>
      <p:sp>
        <p:nvSpPr>
          <p:cNvPr id="74757" name="Rectangle 2"/>
          <p:cNvSpPr>
            <a:spLocks noGrp="1" noRot="1" noChangeAspect="1" noChangeArrowheads="1" noTextEdit="1"/>
          </p:cNvSpPr>
          <p:nvPr>
            <p:ph type="sldImg"/>
          </p:nvPr>
        </p:nvSpPr>
        <p:spPr bwMode="auto">
          <a:xfrm>
            <a:off x="779463" y="766763"/>
            <a:ext cx="5541962"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8" name="Rectangle 3"/>
          <p:cNvSpPr>
            <a:spLocks noGrp="1" noChangeArrowheads="1"/>
          </p:cNvSpPr>
          <p:nvPr>
            <p:ph type="body" idx="1"/>
          </p:nvPr>
        </p:nvSpPr>
        <p:spPr bwMode="auto">
          <a:xfrm>
            <a:off x="875393" y="4791645"/>
            <a:ext cx="5307067" cy="46050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US" altLang="en-US" dirty="0"/>
          </a:p>
        </p:txBody>
      </p:sp>
    </p:spTree>
    <p:extLst>
      <p:ext uri="{BB962C8B-B14F-4D97-AF65-F5344CB8AC3E}">
        <p14:creationId xmlns:p14="http://schemas.microsoft.com/office/powerpoint/2010/main" val="4070503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7680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680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F4D7331E-ED2A-4592-9DC8-52435D9A7C88}" type="slidenum">
              <a:rPr lang="en-GB" altLang="en-US" sz="1200" smtClean="0"/>
              <a:pPr eaLnBrk="0" hangingPunct="0"/>
              <a:t>20</a:t>
            </a:fld>
            <a:endParaRPr lang="en-GB" altLang="en-US" sz="1200" dirty="0" smtClean="0"/>
          </a:p>
        </p:txBody>
      </p:sp>
      <p:sp>
        <p:nvSpPr>
          <p:cNvPr id="76805" name="Rectangle 2"/>
          <p:cNvSpPr>
            <a:spLocks noGrp="1" noRot="1" noChangeAspect="1" noChangeArrowheads="1" noTextEdit="1"/>
          </p:cNvSpPr>
          <p:nvPr>
            <p:ph type="sldImg"/>
          </p:nvPr>
        </p:nvSpPr>
        <p:spPr bwMode="auto">
          <a:xfrm>
            <a:off x="779463" y="766763"/>
            <a:ext cx="5541962"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6" name="Rectangle 3"/>
          <p:cNvSpPr>
            <a:spLocks noGrp="1" noChangeArrowheads="1"/>
          </p:cNvSpPr>
          <p:nvPr>
            <p:ph type="body" idx="1"/>
          </p:nvPr>
        </p:nvSpPr>
        <p:spPr bwMode="auto">
          <a:xfrm>
            <a:off x="875392" y="4791645"/>
            <a:ext cx="5411517" cy="46050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altLang="en-US" dirty="0"/>
          </a:p>
        </p:txBody>
      </p:sp>
    </p:spTree>
    <p:extLst>
      <p:ext uri="{BB962C8B-B14F-4D97-AF65-F5344CB8AC3E}">
        <p14:creationId xmlns:p14="http://schemas.microsoft.com/office/powerpoint/2010/main" val="1838674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78851"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885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73944C69-CCC3-4C8C-985A-55DDBEB1FD4B}" type="slidenum">
              <a:rPr lang="en-GB" altLang="en-US" sz="1200" smtClean="0"/>
              <a:pPr eaLnBrk="0" hangingPunct="0"/>
              <a:t>21</a:t>
            </a:fld>
            <a:endParaRPr lang="en-GB" altLang="en-US" sz="1200" dirty="0" smtClean="0"/>
          </a:p>
        </p:txBody>
      </p:sp>
      <p:sp>
        <p:nvSpPr>
          <p:cNvPr id="78853" name="Rectangle 2"/>
          <p:cNvSpPr>
            <a:spLocks noGrp="1" noRot="1" noChangeAspect="1" noChangeArrowheads="1" noTextEdit="1"/>
          </p:cNvSpPr>
          <p:nvPr>
            <p:ph type="sldImg"/>
          </p:nvPr>
        </p:nvSpPr>
        <p:spPr bwMode="auto">
          <a:xfrm>
            <a:off x="779463" y="766763"/>
            <a:ext cx="5541962"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4" name="Rectangle 3"/>
          <p:cNvSpPr>
            <a:spLocks noGrp="1" noChangeArrowheads="1"/>
          </p:cNvSpPr>
          <p:nvPr>
            <p:ph type="body" idx="1"/>
          </p:nvPr>
        </p:nvSpPr>
        <p:spPr bwMode="auto">
          <a:xfrm>
            <a:off x="875392" y="4791645"/>
            <a:ext cx="5411517" cy="46050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US" altLang="en-US" dirty="0"/>
          </a:p>
        </p:txBody>
      </p:sp>
    </p:spTree>
    <p:extLst>
      <p:ext uri="{BB962C8B-B14F-4D97-AF65-F5344CB8AC3E}">
        <p14:creationId xmlns:p14="http://schemas.microsoft.com/office/powerpoint/2010/main" val="3016052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79875"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987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832446D9-6A0C-43FD-B662-8CFB2478C2B3}" type="slidenum">
              <a:rPr lang="en-GB" altLang="en-US" sz="1200" smtClean="0"/>
              <a:pPr eaLnBrk="0" hangingPunct="0"/>
              <a:t>22</a:t>
            </a:fld>
            <a:endParaRPr lang="en-GB" altLang="en-US" sz="1200" dirty="0" smtClean="0"/>
          </a:p>
        </p:txBody>
      </p:sp>
      <p:sp>
        <p:nvSpPr>
          <p:cNvPr id="7987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ru-RU" altLang="en-US" dirty="0"/>
          </a:p>
        </p:txBody>
      </p:sp>
    </p:spTree>
    <p:extLst>
      <p:ext uri="{BB962C8B-B14F-4D97-AF65-F5344CB8AC3E}">
        <p14:creationId xmlns:p14="http://schemas.microsoft.com/office/powerpoint/2010/main" val="3097122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80899"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8090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0CC8251E-1914-4385-BB4D-90FAEFE464F2}" type="slidenum">
              <a:rPr lang="en-GB" altLang="en-US" sz="1200" smtClean="0"/>
              <a:pPr eaLnBrk="0" hangingPunct="0"/>
              <a:t>23</a:t>
            </a:fld>
            <a:endParaRPr lang="en-GB" altLang="en-US" sz="1200" dirty="0" smtClean="0"/>
          </a:p>
        </p:txBody>
      </p:sp>
      <p:sp>
        <p:nvSpPr>
          <p:cNvPr id="80901" name="Rectangle 2"/>
          <p:cNvSpPr>
            <a:spLocks noGrp="1" noRot="1" noChangeAspect="1" noChangeArrowheads="1" noTextEdit="1"/>
          </p:cNvSpPr>
          <p:nvPr>
            <p:ph type="sldImg"/>
          </p:nvPr>
        </p:nvSpPr>
        <p:spPr bwMode="auto">
          <a:xfrm>
            <a:off x="779463" y="766763"/>
            <a:ext cx="5541962"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2" name="Rectangle 3"/>
          <p:cNvSpPr>
            <a:spLocks noGrp="1" noChangeArrowheads="1"/>
          </p:cNvSpPr>
          <p:nvPr>
            <p:ph type="body" idx="1"/>
          </p:nvPr>
        </p:nvSpPr>
        <p:spPr bwMode="auto">
          <a:xfrm>
            <a:off x="875392" y="4793282"/>
            <a:ext cx="5331936" cy="46050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altLang="en-US" dirty="0"/>
          </a:p>
        </p:txBody>
      </p:sp>
    </p:spTree>
    <p:extLst>
      <p:ext uri="{BB962C8B-B14F-4D97-AF65-F5344CB8AC3E}">
        <p14:creationId xmlns:p14="http://schemas.microsoft.com/office/powerpoint/2010/main" val="3862729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L-002: Exposure Pathways and  Protective Actions</a:t>
            </a:r>
          </a:p>
        </p:txBody>
      </p:sp>
      <p:sp>
        <p:nvSpPr>
          <p:cNvPr id="8192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8192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303DEE44-DF82-460C-A4E4-0191DECA3EF3}" type="slidenum">
              <a:rPr lang="en-GB" altLang="en-US" sz="1200" smtClean="0"/>
              <a:pPr eaLnBrk="0" hangingPunct="0"/>
              <a:t>24</a:t>
            </a:fld>
            <a:endParaRPr lang="en-GB" altLang="en-US" sz="1200" dirty="0" smtClean="0"/>
          </a:p>
        </p:txBody>
      </p:sp>
      <p:sp>
        <p:nvSpPr>
          <p:cNvPr id="8192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r>
              <a:rPr lang="en-US" altLang="en-US" dirty="0" smtClean="0"/>
              <a:t>The topic will</a:t>
            </a:r>
            <a:r>
              <a:rPr lang="en-US" altLang="en-US" baseline="0" dirty="0" smtClean="0"/>
              <a:t> be addressed once more under Unit 2. </a:t>
            </a:r>
            <a:endParaRPr lang="cs-CZ" altLang="en-US" dirty="0"/>
          </a:p>
        </p:txBody>
      </p:sp>
    </p:spTree>
    <p:extLst>
      <p:ext uri="{BB962C8B-B14F-4D97-AF65-F5344CB8AC3E}">
        <p14:creationId xmlns:p14="http://schemas.microsoft.com/office/powerpoint/2010/main" val="4291541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9BBC4F-9A31-4ADE-8895-19A6E957E29D}" type="slidenum">
              <a:rPr lang="es-ES" smtClean="0"/>
              <a:pPr/>
              <a:t>26</a:t>
            </a:fld>
            <a:endParaRPr lang="es-ES"/>
          </a:p>
        </p:txBody>
      </p:sp>
    </p:spTree>
    <p:extLst>
      <p:ext uri="{BB962C8B-B14F-4D97-AF65-F5344CB8AC3E}">
        <p14:creationId xmlns:p14="http://schemas.microsoft.com/office/powerpoint/2010/main" val="2681242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9BBC4F-9A31-4ADE-8895-19A6E957E29D}" type="slidenum">
              <a:rPr lang="es-ES" smtClean="0"/>
              <a:pPr/>
              <a:t>28</a:t>
            </a:fld>
            <a:endParaRPr lang="es-ES"/>
          </a:p>
        </p:txBody>
      </p:sp>
    </p:spTree>
    <p:extLst>
      <p:ext uri="{BB962C8B-B14F-4D97-AF65-F5344CB8AC3E}">
        <p14:creationId xmlns:p14="http://schemas.microsoft.com/office/powerpoint/2010/main" val="1114007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9BBC4F-9A31-4ADE-8895-19A6E957E29D}" type="slidenum">
              <a:rPr lang="es-ES" smtClean="0"/>
              <a:pPr/>
              <a:t>29</a:t>
            </a:fld>
            <a:endParaRPr lang="es-ES"/>
          </a:p>
        </p:txBody>
      </p:sp>
    </p:spTree>
    <p:extLst>
      <p:ext uri="{BB962C8B-B14F-4D97-AF65-F5344CB8AC3E}">
        <p14:creationId xmlns:p14="http://schemas.microsoft.com/office/powerpoint/2010/main" val="1463377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9BBC4F-9A31-4ADE-8895-19A6E957E29D}" type="slidenum">
              <a:rPr lang="es-ES" smtClean="0"/>
              <a:pPr/>
              <a:t>30</a:t>
            </a:fld>
            <a:endParaRPr lang="es-ES"/>
          </a:p>
        </p:txBody>
      </p:sp>
    </p:spTree>
    <p:extLst>
      <p:ext uri="{BB962C8B-B14F-4D97-AF65-F5344CB8AC3E}">
        <p14:creationId xmlns:p14="http://schemas.microsoft.com/office/powerpoint/2010/main" val="3861100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D9BBC4F-9A31-4ADE-8895-19A6E957E29D}" type="slidenum">
              <a:rPr lang="es-ES" smtClean="0"/>
              <a:pPr/>
              <a:t>31</a:t>
            </a:fld>
            <a:endParaRPr lang="es-ES"/>
          </a:p>
        </p:txBody>
      </p:sp>
    </p:spTree>
    <p:extLst>
      <p:ext uri="{BB962C8B-B14F-4D97-AF65-F5344CB8AC3E}">
        <p14:creationId xmlns:p14="http://schemas.microsoft.com/office/powerpoint/2010/main" val="1490385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Let’s now look how dose calculations can be useful in spite of the associated uncertainties.</a:t>
            </a:r>
            <a:endParaRPr lang="sl-SI" smtClean="0"/>
          </a:p>
          <a:p>
            <a:pPr eaLnBrk="1" hangingPunct="1">
              <a:spcBef>
                <a:spcPct val="0"/>
              </a:spcBef>
            </a:pPr>
            <a:r>
              <a:rPr lang="en-GB" smtClean="0"/>
              <a:t> </a:t>
            </a:r>
            <a:endParaRPr lang="sl-SI" smtClean="0"/>
          </a:p>
          <a:p>
            <a:r>
              <a:rPr lang="en-US" smtClean="0"/>
              <a:t>After the urgent protective actions have been implemented, the next step is to assess the areas that may warrant implementation of early protective and other response actions, i.e. the feedback should be provided regarding the magnitude and composition of a release based on the analysis of off-site samples and field monitoring results.</a:t>
            </a:r>
          </a:p>
          <a:p>
            <a:r>
              <a:rPr lang="en-US" smtClean="0"/>
              <a:t> </a:t>
            </a:r>
          </a:p>
          <a:p>
            <a:r>
              <a:rPr lang="en-US" smtClean="0"/>
              <a:t>After the release, dose calculation models may be useful in initially directing resources for off-site monitoring and sampling; however they are not substituting the need to carry out field monitoring in all directions close to the nuclear power plant and not just in those areas indicated by models. </a:t>
            </a:r>
          </a:p>
          <a:p>
            <a:r>
              <a:rPr lang="en-US" smtClean="0"/>
              <a:t> </a:t>
            </a:r>
          </a:p>
          <a:p>
            <a:r>
              <a:rPr lang="en-US" smtClean="0"/>
              <a:t>One must be sensitive enough to the differences between actual plume behavior and that simulated by the models. Even if the model projections are “correct”, actual field monitoring results can differ considerably from the calculations because the calculations show averages, e.g. do not show hot spots (areas with high levels of contamination). Even under best circumstances it would be quite optimistic to expect field monitoring results to agree with model calculations. </a:t>
            </a:r>
          </a:p>
          <a:p>
            <a:pPr eaLnBrk="1" hangingPunct="1">
              <a:spcBef>
                <a:spcPct val="0"/>
              </a:spcBef>
            </a:pPr>
            <a:endParaRPr lang="sl-SI" smtClean="0"/>
          </a:p>
          <a:p>
            <a:pPr eaLnBrk="1" hangingPunct="1">
              <a:spcBef>
                <a:spcPct val="0"/>
              </a:spcBef>
            </a:pPr>
            <a:endParaRPr lang="en-US" smtClean="0"/>
          </a:p>
        </p:txBody>
      </p:sp>
      <p:sp>
        <p:nvSpPr>
          <p:cNvPr id="1003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A96CF8-D44C-4961-B3F1-D720E583D887}" type="slidenum">
              <a:rPr lang="sl-SI">
                <a:cs typeface="Arial" charset="0"/>
              </a:rPr>
              <a:pPr fontAlgn="base">
                <a:spcBef>
                  <a:spcPct val="0"/>
                </a:spcBef>
                <a:spcAft>
                  <a:spcPct val="0"/>
                </a:spcAft>
                <a:defRPr/>
              </a:pPr>
              <a:t>32</a:t>
            </a:fld>
            <a:endParaRPr lang="sl-SI">
              <a:cs typeface="Arial" charset="0"/>
            </a:endParaRPr>
          </a:p>
        </p:txBody>
      </p:sp>
    </p:spTree>
    <p:extLst>
      <p:ext uri="{BB962C8B-B14F-4D97-AF65-F5344CB8AC3E}">
        <p14:creationId xmlns:p14="http://schemas.microsoft.com/office/powerpoint/2010/main" val="3796166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L-007: The Goals of Emergency Preparedness and Response</a:t>
            </a:r>
          </a:p>
        </p:txBody>
      </p:sp>
      <p:sp>
        <p:nvSpPr>
          <p:cNvPr id="60419"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6042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AA2E8DCE-2222-4D0C-A98C-ADA0DE70BBDF}" type="slidenum">
              <a:rPr lang="en-GB" altLang="en-US" sz="1200" smtClean="0"/>
              <a:pPr eaLnBrk="0" hangingPunct="0"/>
              <a:t>34</a:t>
            </a:fld>
            <a:endParaRPr lang="en-GB" altLang="en-US" sz="1200" dirty="0" smtClean="0"/>
          </a:p>
        </p:txBody>
      </p:sp>
      <p:sp>
        <p:nvSpPr>
          <p:cNvPr id="60421"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2" name="Rectangle 5"/>
          <p:cNvSpPr>
            <a:spLocks noGrp="1" noChangeArrowheads="1"/>
          </p:cNvSpPr>
          <p:nvPr>
            <p:ph type="body" idx="1"/>
          </p:nvPr>
        </p:nvSpPr>
        <p:spPr bwMode="auto">
          <a:xfrm>
            <a:off x="858813" y="4860378"/>
            <a:ext cx="5177748" cy="46067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altLang="en-US" dirty="0"/>
          </a:p>
        </p:txBody>
      </p:sp>
    </p:spTree>
    <p:extLst>
      <p:ext uri="{BB962C8B-B14F-4D97-AF65-F5344CB8AC3E}">
        <p14:creationId xmlns:p14="http://schemas.microsoft.com/office/powerpoint/2010/main" val="1032604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L-007: The Goals of Emergency Preparedness and Response</a:t>
            </a:r>
          </a:p>
        </p:txBody>
      </p:sp>
      <p:sp>
        <p:nvSpPr>
          <p:cNvPr id="6144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6144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4FFC80C6-5E5D-4F7A-A442-E7D3979F5FCE}" type="slidenum">
              <a:rPr lang="en-GB" altLang="en-US" sz="1200" smtClean="0"/>
              <a:pPr eaLnBrk="0" hangingPunct="0"/>
              <a:t>35</a:t>
            </a:fld>
            <a:endParaRPr lang="en-GB" altLang="en-US" sz="1200" dirty="0" smtClean="0"/>
          </a:p>
        </p:txBody>
      </p:sp>
      <p:sp>
        <p:nvSpPr>
          <p:cNvPr id="61445"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6" name="Rectangle 5"/>
          <p:cNvSpPr>
            <a:spLocks noGrp="1" noChangeArrowheads="1"/>
          </p:cNvSpPr>
          <p:nvPr>
            <p:ph type="body" idx="1"/>
          </p:nvPr>
        </p:nvSpPr>
        <p:spPr bwMode="auto">
          <a:xfrm>
            <a:off x="858813" y="4860378"/>
            <a:ext cx="5177748" cy="46067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altLang="en-US"/>
          </a:p>
        </p:txBody>
      </p:sp>
    </p:spTree>
    <p:extLst>
      <p:ext uri="{BB962C8B-B14F-4D97-AF65-F5344CB8AC3E}">
        <p14:creationId xmlns:p14="http://schemas.microsoft.com/office/powerpoint/2010/main" val="2951221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L-007: The Goals of Emergency Preparedness and Response</a:t>
            </a:r>
          </a:p>
        </p:txBody>
      </p:sp>
      <p:sp>
        <p:nvSpPr>
          <p:cNvPr id="79875"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r>
              <a:rPr lang="en-GB" altLang="en-US" sz="1000" dirty="0" smtClean="0"/>
              <a:t>IAEA Training in Emergency Preparedness and Response</a:t>
            </a:r>
          </a:p>
        </p:txBody>
      </p:sp>
      <p:sp>
        <p:nvSpPr>
          <p:cNvPr id="7987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919" indent="-296123">
              <a:defRPr sz="2500">
                <a:solidFill>
                  <a:schemeClr val="tx1"/>
                </a:solidFill>
                <a:latin typeface="Times New Roman" pitchFamily="18" charset="0"/>
              </a:defRPr>
            </a:lvl2pPr>
            <a:lvl3pPr marL="1184491" indent="-236898">
              <a:defRPr sz="2500">
                <a:solidFill>
                  <a:schemeClr val="tx1"/>
                </a:solidFill>
                <a:latin typeface="Times New Roman" pitchFamily="18" charset="0"/>
              </a:defRPr>
            </a:lvl3pPr>
            <a:lvl4pPr marL="1658287" indent="-236898">
              <a:defRPr sz="2500">
                <a:solidFill>
                  <a:schemeClr val="tx1"/>
                </a:solidFill>
                <a:latin typeface="Times New Roman" pitchFamily="18" charset="0"/>
              </a:defRPr>
            </a:lvl4pPr>
            <a:lvl5pPr marL="2132084" indent="-236898">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0" hangingPunct="0"/>
            <a:fld id="{683F7B97-2E0B-4222-8513-0D1A4EF13725}" type="slidenum">
              <a:rPr lang="en-GB" altLang="en-US" sz="1200" smtClean="0"/>
              <a:pPr eaLnBrk="0" hangingPunct="0"/>
              <a:t>36</a:t>
            </a:fld>
            <a:endParaRPr lang="en-GB" altLang="en-US" sz="1200" dirty="0" smtClean="0"/>
          </a:p>
        </p:txBody>
      </p:sp>
      <p:sp>
        <p:nvSpPr>
          <p:cNvPr id="7987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8" name="Rectangle 3"/>
          <p:cNvSpPr>
            <a:spLocks noGrp="1" noChangeArrowheads="1"/>
          </p:cNvSpPr>
          <p:nvPr>
            <p:ph type="body" idx="1"/>
          </p:nvPr>
        </p:nvSpPr>
        <p:spPr bwMode="auto">
          <a:xfrm>
            <a:off x="858813" y="4860378"/>
            <a:ext cx="5177748" cy="46067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altLang="en-US" dirty="0"/>
          </a:p>
        </p:txBody>
      </p:sp>
    </p:spTree>
    <p:extLst>
      <p:ext uri="{BB962C8B-B14F-4D97-AF65-F5344CB8AC3E}">
        <p14:creationId xmlns:p14="http://schemas.microsoft.com/office/powerpoint/2010/main" val="2524578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US" altLang="en-US" smtClean="0"/>
              <a:t>Definition according to IAEA Safety Glossary</a:t>
            </a:r>
          </a:p>
        </p:txBody>
      </p:sp>
      <p:sp>
        <p:nvSpPr>
          <p:cNvPr id="39940" name="Footer Placeholder 4"/>
          <p:cNvSpPr>
            <a:spLocks noGrp="1"/>
          </p:cNvSpPr>
          <p:nvPr>
            <p:ph type="ftr" sz="quarter" idx="4"/>
          </p:nvPr>
        </p:nvSpPr>
        <p:spPr>
          <a:noFill/>
          <a:ln>
            <a:miter lim="800000"/>
            <a:headEnd/>
            <a:tailEnd/>
          </a:ln>
        </p:spPr>
        <p:txBody>
          <a:bodyPr/>
          <a:lstStyle/>
          <a:p>
            <a:r>
              <a:rPr lang="en-US" altLang="en-US" smtClean="0"/>
              <a:t>IAEA Training in Emergency Preparedness and Response</a:t>
            </a:r>
          </a:p>
        </p:txBody>
      </p:sp>
      <p:sp>
        <p:nvSpPr>
          <p:cNvPr id="39941" name="Slide Number Placeholder 5"/>
          <p:cNvSpPr>
            <a:spLocks noGrp="1"/>
          </p:cNvSpPr>
          <p:nvPr>
            <p:ph type="sldNum" sz="quarter" idx="5"/>
          </p:nvPr>
        </p:nvSpPr>
        <p:spPr>
          <a:noFill/>
          <a:ln>
            <a:miter lim="800000"/>
            <a:headEnd/>
            <a:tailEnd/>
          </a:ln>
        </p:spPr>
        <p:txBody>
          <a:bodyPr/>
          <a:lstStyle/>
          <a:p>
            <a:fld id="{9374AB28-88BD-4182-9EC4-D0C2B3B398DC}" type="slidenum">
              <a:rPr lang="en-US" altLang="en-US" smtClean="0"/>
              <a:pPr/>
              <a:t>38</a:t>
            </a:fld>
            <a:endParaRPr lang="en-US" altLang="en-US" smtClean="0"/>
          </a:p>
        </p:txBody>
      </p:sp>
      <p:sp>
        <p:nvSpPr>
          <p:cNvPr id="39942" name="Rectangle 2"/>
          <p:cNvSpPr>
            <a:spLocks noGrp="1" noChangeArrowheads="1"/>
          </p:cNvSpPr>
          <p:nvPr>
            <p:ph type="hdr" sz="quarter"/>
          </p:nvPr>
        </p:nvSpPr>
        <p:spPr>
          <a:xfrm>
            <a:off x="792496" y="312621"/>
            <a:ext cx="2611256" cy="343718"/>
          </a:xfrm>
          <a:noFill/>
          <a:ln w="12700">
            <a:miter lim="800000"/>
            <a:headEnd type="none" w="sm" len="sm"/>
            <a:tailEnd type="none" w="sm" len="sm"/>
          </a:ln>
        </p:spPr>
        <p:txBody>
          <a:bodyPr/>
          <a:lstStyle/>
          <a:p>
            <a:r>
              <a:rPr lang="en-GB" altLang="en-US" smtClean="0">
                <a:cs typeface="Arial" pitchFamily="34" charset="0"/>
              </a:rPr>
              <a:t>Workshop on developing emergency plans,</a:t>
            </a:r>
          </a:p>
          <a:p>
            <a:r>
              <a:rPr lang="en-GB" altLang="en-US" smtClean="0">
                <a:cs typeface="Arial" pitchFamily="34" charset="0"/>
              </a:rPr>
              <a:t>Vienna, 24 – 27 September 2013</a:t>
            </a:r>
          </a:p>
        </p:txBody>
      </p:sp>
      <p:sp>
        <p:nvSpPr>
          <p:cNvPr id="39943" name="Rectangle 3"/>
          <p:cNvSpPr txBox="1">
            <a:spLocks noChangeArrowheads="1"/>
          </p:cNvSpPr>
          <p:nvPr/>
        </p:nvSpPr>
        <p:spPr bwMode="auto">
          <a:xfrm>
            <a:off x="3677311" y="312621"/>
            <a:ext cx="2685863" cy="368269"/>
          </a:xfrm>
          <a:prstGeom prst="rect">
            <a:avLst/>
          </a:prstGeom>
          <a:noFill/>
          <a:ln w="12700">
            <a:noFill/>
            <a:miter lim="800000"/>
            <a:headEnd type="none" w="sm" len="sm"/>
            <a:tailEnd type="none" w="sm" len="sm"/>
          </a:ln>
        </p:spPr>
        <p:txBody>
          <a:bodyPr lIns="94768" tIns="47384" rIns="94768" bIns="47384"/>
          <a:lstStyle/>
          <a:p>
            <a:pPr algn="r" eaLnBrk="0" hangingPunct="0"/>
            <a:r>
              <a:rPr lang="en-GB" altLang="en-US" sz="1000" dirty="0">
                <a:cs typeface="Arial" pitchFamily="34" charset="0"/>
              </a:rPr>
              <a:t>Module No.6. Threat assessment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D4D1266-0A6C-42BF-B629-4098AB8A431D}" type="slidenum">
              <a:rPr lang="en-GB" altLang="en-US" sz="1200">
                <a:solidFill>
                  <a:prstClr val="black"/>
                </a:solidFill>
              </a:rPr>
              <a:pPr/>
              <a:t>40</a:t>
            </a:fld>
            <a:endParaRPr lang="en-GB" altLang="en-US" sz="1200" dirty="0">
              <a:solidFill>
                <a:prstClr val="black"/>
              </a:solidFill>
            </a:endParaRPr>
          </a:p>
        </p:txBody>
      </p:sp>
      <p:sp>
        <p:nvSpPr>
          <p:cNvPr id="40965" name="Rectangle 2"/>
          <p:cNvSpPr>
            <a:spLocks noGrp="1" noRot="1" noChangeAspect="1" noChangeArrowheads="1" noTextEdit="1"/>
          </p:cNvSpPr>
          <p:nvPr>
            <p:ph type="sldImg"/>
          </p:nvPr>
        </p:nvSpPr>
        <p:spPr>
          <a:xfrm>
            <a:off x="781050" y="766763"/>
            <a:ext cx="5540375" cy="3836987"/>
          </a:xfrm>
          <a:ln/>
        </p:spPr>
      </p:sp>
      <p:sp>
        <p:nvSpPr>
          <p:cNvPr id="40966" name="Rectangle 3"/>
          <p:cNvSpPr>
            <a:spLocks noGrp="1" noChangeArrowheads="1"/>
          </p:cNvSpPr>
          <p:nvPr>
            <p:ph type="body" idx="1"/>
          </p:nvPr>
        </p:nvSpPr>
        <p:spPr>
          <a:xfrm>
            <a:off x="842235" y="4861158"/>
            <a:ext cx="5414833" cy="4605822"/>
          </a:xfrm>
          <a:noFill/>
        </p:spPr>
        <p:txBody>
          <a:bodyPr/>
          <a:lstStyle/>
          <a:p>
            <a:pPr algn="just"/>
            <a:r>
              <a:rPr lang="en-US" altLang="en-US" sz="1600" dirty="0" smtClean="0"/>
              <a:t>GSR Part 7: “For </a:t>
            </a:r>
            <a:r>
              <a:rPr lang="en-US" altLang="en-US" sz="1600" dirty="0"/>
              <a:t>the purposes of these safety requirements, assessed hazards are </a:t>
            </a:r>
            <a:r>
              <a:rPr lang="en-US" altLang="en-US" sz="1600" dirty="0" smtClean="0"/>
              <a:t>grouped in </a:t>
            </a:r>
            <a:r>
              <a:rPr lang="en-US" altLang="en-US" sz="1600" dirty="0"/>
              <a:t>accordance with the emergency preparedness categories shown in Table </a:t>
            </a:r>
            <a:r>
              <a:rPr lang="en-US" altLang="en-US" sz="1600" dirty="0" smtClean="0"/>
              <a:t>above. The five </a:t>
            </a:r>
            <a:r>
              <a:rPr lang="en-US" altLang="en-US" sz="1600" dirty="0"/>
              <a:t>emergency preparedness categories (hereinafter referred to as ‘categories</a:t>
            </a:r>
            <a:r>
              <a:rPr lang="en-US" altLang="en-US" sz="1600" dirty="0" smtClean="0"/>
              <a:t>’) in  the table above </a:t>
            </a:r>
            <a:r>
              <a:rPr lang="en-US" altLang="en-US" sz="1600" dirty="0"/>
              <a:t>establish the basis for a graded approach to the application of </a:t>
            </a:r>
            <a:r>
              <a:rPr lang="en-US" altLang="en-US" sz="1600" dirty="0" smtClean="0"/>
              <a:t>these requirements </a:t>
            </a:r>
            <a:r>
              <a:rPr lang="en-US" altLang="en-US" sz="1600" dirty="0"/>
              <a:t>and for developing generically justified and optimized </a:t>
            </a:r>
            <a:r>
              <a:rPr lang="en-US" altLang="en-US" sz="1600" dirty="0" smtClean="0"/>
              <a:t>arrangements for </a:t>
            </a:r>
            <a:r>
              <a:rPr lang="en-US" altLang="en-US" sz="1600" dirty="0"/>
              <a:t>preparedness and response for a nuclear or radiological emergency</a:t>
            </a:r>
            <a:r>
              <a:rPr lang="en-US" altLang="en-US" sz="1600" dirty="0" smtClean="0"/>
              <a:t>.”</a:t>
            </a:r>
          </a:p>
          <a:p>
            <a:pPr algn="just"/>
            <a:endParaRPr lang="en-US" altLang="en-US" sz="1600" dirty="0" smtClean="0"/>
          </a:p>
          <a:p>
            <a:r>
              <a:rPr lang="en-US" altLang="en-US" dirty="0" smtClean="0"/>
              <a:t>Facilities and activities are grouped into five EPCs, based on common features in terms of the magnitude and timing of the hazard and corresponding stringency of requirements for preparedness and response arrangements (Table I of GSR Part 7)</a:t>
            </a:r>
          </a:p>
          <a:p>
            <a:r>
              <a:rPr lang="en-US" altLang="en-US" dirty="0" smtClean="0"/>
              <a:t>For each EPC – specific: </a:t>
            </a:r>
          </a:p>
          <a:p>
            <a:pPr lvl="3">
              <a:buFontTx/>
              <a:buNone/>
            </a:pPr>
            <a:r>
              <a:rPr lang="en-US" altLang="en-US" sz="3200" dirty="0" smtClean="0"/>
              <a:t>	- planning </a:t>
            </a:r>
          </a:p>
          <a:p>
            <a:pPr lvl="3">
              <a:buFontTx/>
              <a:buNone/>
            </a:pPr>
            <a:r>
              <a:rPr lang="en-US" altLang="en-US" sz="3200" dirty="0" smtClean="0"/>
              <a:t>	- concept of operations</a:t>
            </a:r>
          </a:p>
          <a:p>
            <a:pPr lvl="3">
              <a:buFontTx/>
              <a:buNone/>
            </a:pPr>
            <a:r>
              <a:rPr lang="en-US" altLang="en-US" sz="3200" dirty="0" smtClean="0"/>
              <a:t>	- arrangements for preparedness</a:t>
            </a:r>
          </a:p>
          <a:p>
            <a:pPr lvl="3">
              <a:buFontTx/>
              <a:buNone/>
            </a:pPr>
            <a:r>
              <a:rPr lang="en-US" altLang="en-US" sz="3200" dirty="0" smtClean="0"/>
              <a:t>	- on-site and off-site response actions</a:t>
            </a:r>
          </a:p>
          <a:p>
            <a:pPr algn="just"/>
            <a:endParaRPr lang="en-GB" altLang="en-US" sz="1600"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6763"/>
            <a:ext cx="5543550" cy="3838575"/>
          </a:xfrm>
        </p:spPr>
      </p:sp>
      <p:sp>
        <p:nvSpPr>
          <p:cNvPr id="3" name="Notes Placeholder 2"/>
          <p:cNvSpPr>
            <a:spLocks noGrp="1"/>
          </p:cNvSpPr>
          <p:nvPr>
            <p:ph type="body" idx="1"/>
          </p:nvPr>
        </p:nvSpPr>
        <p:spPr/>
        <p:txBody>
          <a:bodyPr/>
          <a:lstStyle/>
          <a:p>
            <a:pPr algn="just"/>
            <a:r>
              <a:rPr lang="en-GB" dirty="0" smtClean="0"/>
              <a:t>In addition to an emergency classification system, off-site emergency zones and distances around the nuclear power plant need to be identified in advance during the preparedness stage. This is to ensure that effective protective actions and other response actions can be promptly implemented to protect the public that are consistent with the hazard. Four areas need to be defined: </a:t>
            </a:r>
          </a:p>
          <a:p>
            <a:pPr algn="just"/>
            <a:endParaRPr lang="en-GB" dirty="0" smtClean="0"/>
          </a:p>
          <a:p>
            <a:pPr marL="174307" indent="-174307" algn="just">
              <a:buFont typeface="Arial" pitchFamily="34" charset="0"/>
              <a:buChar char="•"/>
            </a:pPr>
            <a:r>
              <a:rPr lang="en-GB" dirty="0" smtClean="0"/>
              <a:t>Precautionary action zone (PAZ); </a:t>
            </a:r>
          </a:p>
          <a:p>
            <a:pPr marL="174307" indent="-174307" algn="just">
              <a:buFont typeface="Arial" pitchFamily="34" charset="0"/>
              <a:buChar char="•"/>
            </a:pPr>
            <a:r>
              <a:rPr lang="en-GB" dirty="0" smtClean="0"/>
              <a:t>Urgent protective action planning zone (UPZ);</a:t>
            </a:r>
          </a:p>
          <a:p>
            <a:pPr marL="174307" indent="-174307" algn="just">
              <a:buFont typeface="Arial" pitchFamily="34" charset="0"/>
              <a:buChar char="•"/>
            </a:pPr>
            <a:r>
              <a:rPr lang="en-GB" dirty="0" smtClean="0"/>
              <a:t>Extended planning distance (EPD); and</a:t>
            </a:r>
          </a:p>
          <a:p>
            <a:pPr marL="174307" indent="-174307" algn="just">
              <a:buFont typeface="Arial" pitchFamily="34" charset="0"/>
              <a:buChar char="•"/>
            </a:pPr>
            <a:r>
              <a:rPr lang="en-GB" dirty="0" smtClean="0"/>
              <a:t>Ingestion and commodities planning distance (ICPD).</a:t>
            </a:r>
          </a:p>
          <a:p>
            <a:pPr marL="174307" indent="-174307" algn="just">
              <a:buFont typeface="Arial" pitchFamily="34" charset="0"/>
              <a:buChar char="•"/>
            </a:pPr>
            <a:endParaRPr lang="en-GB" dirty="0" smtClean="0"/>
          </a:p>
          <a:p>
            <a:pPr algn="just"/>
            <a:r>
              <a:rPr lang="en-GB" dirty="0" smtClean="0"/>
              <a:t>The emergency zones and distances are described in EPR-NPP PPA(Table 2) and the suggested sizes for the zones and distances are given in Table 3. The size and boundaries of the zones and distances need to be site specific. The sizes of the zones and distances given in Table 3 are to be considered as a first approximation that needs to be adjusted to specific plant designs, emergency scenarios and local conditions.</a:t>
            </a:r>
            <a:endParaRPr kumimoji="1" lang="en-US" b="0" i="0" u="none" strike="noStrike" kern="1200" dirty="0" smtClean="0">
              <a:solidFill>
                <a:schemeClr val="tx1"/>
              </a:solidFill>
              <a:effectLst/>
            </a:endParaRPr>
          </a:p>
        </p:txBody>
      </p:sp>
      <p:sp>
        <p:nvSpPr>
          <p:cNvPr id="4" name="Slide Number Placeholder 3"/>
          <p:cNvSpPr>
            <a:spLocks noGrp="1"/>
          </p:cNvSpPr>
          <p:nvPr>
            <p:ph type="sldNum" sz="quarter" idx="10"/>
          </p:nvPr>
        </p:nvSpPr>
        <p:spPr/>
        <p:txBody>
          <a:bodyPr/>
          <a:lstStyle/>
          <a:p>
            <a:pPr>
              <a:defRPr/>
            </a:pPr>
            <a:fld id="{88E3EE7A-330B-4FE6-AC59-B9CCD26C7B13}" type="slidenum">
              <a:rPr lang="en-GB" smtClean="0">
                <a:solidFill>
                  <a:prstClr val="black"/>
                </a:solidFill>
              </a:rPr>
              <a:pPr>
                <a:defRPr/>
              </a:pPr>
              <a:t>41</a:t>
            </a:fld>
            <a:endParaRPr lang="en-GB" dirty="0">
              <a:solidFill>
                <a:prstClr val="black"/>
              </a:solidFill>
            </a:endParaRPr>
          </a:p>
        </p:txBody>
      </p:sp>
    </p:spTree>
    <p:extLst>
      <p:ext uri="{BB962C8B-B14F-4D97-AF65-F5344CB8AC3E}">
        <p14:creationId xmlns:p14="http://schemas.microsoft.com/office/powerpoint/2010/main" val="4011327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GB" dirty="0" smtClean="0"/>
              <a:t>The</a:t>
            </a:r>
            <a:r>
              <a:rPr lang="en-GB" baseline="0" dirty="0" smtClean="0"/>
              <a:t> response actions provided in this slide, together with allocated response time objectives are to be used when developing concept of operations for responding to emergencies in EPC I and II. </a:t>
            </a:r>
            <a:endParaRPr lang="en-GB" dirty="0"/>
          </a:p>
        </p:txBody>
      </p:sp>
      <p:sp>
        <p:nvSpPr>
          <p:cNvPr id="72708" name="Slide Number Placeholder 3"/>
          <p:cNvSpPr>
            <a:spLocks noGrp="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894" indent="-285729" eaLnBrk="0" hangingPunct="0">
              <a:defRPr sz="2400">
                <a:solidFill>
                  <a:schemeClr val="tx1"/>
                </a:solidFill>
                <a:latin typeface="Times New Roman" pitchFamily="18" charset="0"/>
              </a:defRPr>
            </a:lvl2pPr>
            <a:lvl3pPr marL="1142916" indent="-228583" eaLnBrk="0" hangingPunct="0">
              <a:defRPr sz="2400">
                <a:solidFill>
                  <a:schemeClr val="tx1"/>
                </a:solidFill>
                <a:latin typeface="Times New Roman" pitchFamily="18" charset="0"/>
              </a:defRPr>
            </a:lvl3pPr>
            <a:lvl4pPr marL="1600081" indent="-228583" eaLnBrk="0" hangingPunct="0">
              <a:defRPr sz="2400">
                <a:solidFill>
                  <a:schemeClr val="tx1"/>
                </a:solidFill>
                <a:latin typeface="Times New Roman" pitchFamily="18" charset="0"/>
              </a:defRPr>
            </a:lvl4pPr>
            <a:lvl5pPr marL="2057247" indent="-228583" eaLnBrk="0" hangingPunct="0">
              <a:defRPr sz="2400">
                <a:solidFill>
                  <a:schemeClr val="tx1"/>
                </a:solidFill>
                <a:latin typeface="Times New Roman" pitchFamily="18" charset="0"/>
              </a:defRPr>
            </a:lvl5pPr>
            <a:lvl6pPr marL="2514414" indent="-228583" eaLnBrk="0" fontAlgn="base" hangingPunct="0">
              <a:spcBef>
                <a:spcPct val="0"/>
              </a:spcBef>
              <a:spcAft>
                <a:spcPct val="0"/>
              </a:spcAft>
              <a:defRPr sz="2400">
                <a:solidFill>
                  <a:schemeClr val="tx1"/>
                </a:solidFill>
                <a:latin typeface="Times New Roman" pitchFamily="18" charset="0"/>
              </a:defRPr>
            </a:lvl6pPr>
            <a:lvl7pPr marL="2971580" indent="-228583" eaLnBrk="0" fontAlgn="base" hangingPunct="0">
              <a:spcBef>
                <a:spcPct val="0"/>
              </a:spcBef>
              <a:spcAft>
                <a:spcPct val="0"/>
              </a:spcAft>
              <a:defRPr sz="2400">
                <a:solidFill>
                  <a:schemeClr val="tx1"/>
                </a:solidFill>
                <a:latin typeface="Times New Roman" pitchFamily="18" charset="0"/>
              </a:defRPr>
            </a:lvl7pPr>
            <a:lvl8pPr marL="3428746" indent="-228583" eaLnBrk="0" fontAlgn="base" hangingPunct="0">
              <a:spcBef>
                <a:spcPct val="0"/>
              </a:spcBef>
              <a:spcAft>
                <a:spcPct val="0"/>
              </a:spcAft>
              <a:defRPr sz="2400">
                <a:solidFill>
                  <a:schemeClr val="tx1"/>
                </a:solidFill>
                <a:latin typeface="Times New Roman" pitchFamily="18" charset="0"/>
              </a:defRPr>
            </a:lvl8pPr>
            <a:lvl9pPr marL="3885912" indent="-228583" eaLnBrk="0" fontAlgn="base" hangingPunct="0">
              <a:spcBef>
                <a:spcPct val="0"/>
              </a:spcBef>
              <a:spcAft>
                <a:spcPct val="0"/>
              </a:spcAft>
              <a:defRPr sz="2400">
                <a:solidFill>
                  <a:schemeClr val="tx1"/>
                </a:solidFill>
                <a:latin typeface="Times New Roman" pitchFamily="18" charset="0"/>
              </a:defRPr>
            </a:lvl9pPr>
          </a:lstStyle>
          <a:p>
            <a:fld id="{22209563-B048-41A2-85C8-3F2597CA6147}" type="slidenum">
              <a:rPr lang="en-GB" altLang="en-US" sz="1300">
                <a:solidFill>
                  <a:srgbClr val="000000"/>
                </a:solidFill>
              </a:rPr>
              <a:pPr/>
              <a:t>44</a:t>
            </a:fld>
            <a:endParaRPr lang="en-GB" altLang="en-US" sz="1300" dirty="0">
              <a:solidFill>
                <a:srgbClr val="000000"/>
              </a:solidFill>
            </a:endParaRPr>
          </a:p>
        </p:txBody>
      </p:sp>
      <p:sp>
        <p:nvSpPr>
          <p:cNvPr id="72709" name="Rectangle 2"/>
          <p:cNvSpPr>
            <a:spLocks noGrp="1" noChangeArrowheads="1"/>
          </p:cNvSpPr>
          <p:nvPr>
            <p:ph type="hdr" sz="quarter"/>
          </p:nvPr>
        </p:nvSpPr>
        <p:spPr>
          <a:xfrm>
            <a:off x="833438" y="152400"/>
            <a:ext cx="2411412" cy="495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pitchFamily="18" charset="0"/>
              </a:defRPr>
            </a:lvl1pPr>
            <a:lvl2pPr marL="742894" indent="-285729" eaLnBrk="0" hangingPunct="0">
              <a:defRPr sz="2400">
                <a:solidFill>
                  <a:schemeClr val="tx1"/>
                </a:solidFill>
                <a:latin typeface="Times New Roman" pitchFamily="18" charset="0"/>
              </a:defRPr>
            </a:lvl2pPr>
            <a:lvl3pPr marL="1142916" indent="-228583" eaLnBrk="0" hangingPunct="0">
              <a:defRPr sz="2400">
                <a:solidFill>
                  <a:schemeClr val="tx1"/>
                </a:solidFill>
                <a:latin typeface="Times New Roman" pitchFamily="18" charset="0"/>
              </a:defRPr>
            </a:lvl3pPr>
            <a:lvl4pPr marL="1600081" indent="-228583" eaLnBrk="0" hangingPunct="0">
              <a:defRPr sz="2400">
                <a:solidFill>
                  <a:schemeClr val="tx1"/>
                </a:solidFill>
                <a:latin typeface="Times New Roman" pitchFamily="18" charset="0"/>
              </a:defRPr>
            </a:lvl4pPr>
            <a:lvl5pPr marL="2057247" indent="-228583" eaLnBrk="0" hangingPunct="0">
              <a:defRPr sz="2400">
                <a:solidFill>
                  <a:schemeClr val="tx1"/>
                </a:solidFill>
                <a:latin typeface="Times New Roman" pitchFamily="18" charset="0"/>
              </a:defRPr>
            </a:lvl5pPr>
            <a:lvl6pPr marL="2514414" indent="-228583" eaLnBrk="0" fontAlgn="base" hangingPunct="0">
              <a:spcBef>
                <a:spcPct val="0"/>
              </a:spcBef>
              <a:spcAft>
                <a:spcPct val="0"/>
              </a:spcAft>
              <a:defRPr sz="2400">
                <a:solidFill>
                  <a:schemeClr val="tx1"/>
                </a:solidFill>
                <a:latin typeface="Times New Roman" pitchFamily="18" charset="0"/>
              </a:defRPr>
            </a:lvl6pPr>
            <a:lvl7pPr marL="2971580" indent="-228583" eaLnBrk="0" fontAlgn="base" hangingPunct="0">
              <a:spcBef>
                <a:spcPct val="0"/>
              </a:spcBef>
              <a:spcAft>
                <a:spcPct val="0"/>
              </a:spcAft>
              <a:defRPr sz="2400">
                <a:solidFill>
                  <a:schemeClr val="tx1"/>
                </a:solidFill>
                <a:latin typeface="Times New Roman" pitchFamily="18" charset="0"/>
              </a:defRPr>
            </a:lvl7pPr>
            <a:lvl8pPr marL="3428746" indent="-228583" eaLnBrk="0" fontAlgn="base" hangingPunct="0">
              <a:spcBef>
                <a:spcPct val="0"/>
              </a:spcBef>
              <a:spcAft>
                <a:spcPct val="0"/>
              </a:spcAft>
              <a:defRPr sz="2400">
                <a:solidFill>
                  <a:schemeClr val="tx1"/>
                </a:solidFill>
                <a:latin typeface="Times New Roman" pitchFamily="18" charset="0"/>
              </a:defRPr>
            </a:lvl8pPr>
            <a:lvl9pPr marL="3885912" indent="-228583" eaLnBrk="0" fontAlgn="base" hangingPunct="0">
              <a:spcBef>
                <a:spcPct val="0"/>
              </a:spcBef>
              <a:spcAft>
                <a:spcPct val="0"/>
              </a:spcAft>
              <a:defRPr sz="2400">
                <a:solidFill>
                  <a:schemeClr val="tx1"/>
                </a:solidFill>
                <a:latin typeface="Times New Roman" pitchFamily="18" charset="0"/>
              </a:defRPr>
            </a:lvl9pPr>
          </a:lstStyle>
          <a:p>
            <a:r>
              <a:rPr lang="en-GB" altLang="en-US" sz="1000" dirty="0">
                <a:cs typeface="Arial" charset="0"/>
              </a:rPr>
              <a:t>Workshop on developing emergency plans,</a:t>
            </a:r>
          </a:p>
          <a:p>
            <a:r>
              <a:rPr lang="en-GB" altLang="en-US" sz="1000" dirty="0">
                <a:cs typeface="Arial" charset="0"/>
              </a:rPr>
              <a:t>Vienna, 24 – 27 September 2013</a:t>
            </a:r>
          </a:p>
        </p:txBody>
      </p:sp>
      <p:sp>
        <p:nvSpPr>
          <p:cNvPr id="72710" name="Rectangle 3"/>
          <p:cNvSpPr txBox="1">
            <a:spLocks noChangeArrowheads="1"/>
          </p:cNvSpPr>
          <p:nvPr/>
        </p:nvSpPr>
        <p:spPr bwMode="auto">
          <a:xfrm>
            <a:off x="3765551" y="152400"/>
            <a:ext cx="2438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33" tIns="45716" rIns="91433" bIns="45716"/>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r>
              <a:rPr lang="en-GB" altLang="en-US" sz="1000" dirty="0"/>
              <a:t>Module No.15: Concept of operations for threat category I</a:t>
            </a:r>
          </a:p>
        </p:txBody>
      </p:sp>
      <p:sp>
        <p:nvSpPr>
          <p:cNvPr id="72711" name="Rectangle 6"/>
          <p:cNvSpPr txBox="1">
            <a:spLocks noChangeArrowheads="1"/>
          </p:cNvSpPr>
          <p:nvPr/>
        </p:nvSpPr>
        <p:spPr bwMode="auto">
          <a:xfrm>
            <a:off x="1589" y="9737725"/>
            <a:ext cx="348297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7185" tIns="48592" rIns="97185" bIns="48592"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altLang="en-US" sz="1000" dirty="0"/>
              <a:t>IAEA Training in Emergency Preparedness and Response</a:t>
            </a:r>
          </a:p>
        </p:txBody>
      </p:sp>
    </p:spTree>
    <p:extLst>
      <p:ext uri="{BB962C8B-B14F-4D97-AF65-F5344CB8AC3E}">
        <p14:creationId xmlns:p14="http://schemas.microsoft.com/office/powerpoint/2010/main" val="4012713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a:t>
            </a:r>
            <a:r>
              <a:rPr lang="en-GB" baseline="0" dirty="0" smtClean="0"/>
              <a:t> response actions provided in this slide, together with allocated response time objectives are to be used when developing concept of operations for responding to emergencies in EPC I and II. </a:t>
            </a:r>
            <a:endParaRPr lang="en-GB"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45</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EPR-NPP-PPA 2013: The concept of operations presents an example of a response taken in the event of a severe emergency involving actual or projected severe damage to the fuel in a reactor core or spent fuel pool. This concept of operations is a starting point and operators and off-site officials need to adapt it to local conditions in order to be effective. </a:t>
            </a:r>
            <a:endParaRPr lang="en-GB"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46</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sldNum" sz="quarter" idx="5"/>
          </p:nvPr>
        </p:nvSpPr>
        <p:spPr>
          <a:ln/>
        </p:spPr>
        <p:txBody>
          <a:bodyPr/>
          <a:lstStyle/>
          <a:p>
            <a:fld id="{68C803EC-A823-4C13-B400-E34C52FD9DAB}" type="slidenum">
              <a:rPr lang="en-GB" smtClean="0">
                <a:solidFill>
                  <a:prstClr val="black"/>
                </a:solidFill>
              </a:rPr>
              <a:pPr/>
              <a:t>47</a:t>
            </a:fld>
            <a:endParaRPr lang="en-GB" dirty="0">
              <a:solidFill>
                <a:prstClr val="black"/>
              </a:solidFill>
            </a:endParaRPr>
          </a:p>
        </p:txBody>
      </p:sp>
      <p:sp>
        <p:nvSpPr>
          <p:cNvPr id="67586" name="Rectangle 2"/>
          <p:cNvSpPr>
            <a:spLocks noGrp="1" noRot="1" noChangeAspect="1" noChangeArrowheads="1" noTextEdit="1"/>
          </p:cNvSpPr>
          <p:nvPr>
            <p:ph type="sldImg"/>
          </p:nvPr>
        </p:nvSpPr>
        <p:spPr>
          <a:xfrm>
            <a:off x="741363" y="757238"/>
            <a:ext cx="5608637" cy="3884612"/>
          </a:xfrm>
          <a:ln cap="flat"/>
        </p:spPr>
      </p:sp>
      <p:sp>
        <p:nvSpPr>
          <p:cNvPr id="67587" name="Rectangle 3"/>
          <p:cNvSpPr>
            <a:spLocks noGrp="1" noChangeArrowheads="1"/>
          </p:cNvSpPr>
          <p:nvPr>
            <p:ph type="body" idx="1"/>
          </p:nvPr>
        </p:nvSpPr>
        <p:spPr>
          <a:xfrm>
            <a:off x="778648" y="4800208"/>
            <a:ext cx="5518181" cy="4605821"/>
          </a:xfrm>
          <a:noFill/>
          <a:ln/>
        </p:spPr>
        <p:txBody>
          <a:bodyPr/>
          <a:lstStyle/>
          <a:p>
            <a:pPr algn="just" defTabSz="929639">
              <a:defRPr/>
            </a:pPr>
            <a:endParaRPr lang="en-GB" dirty="0"/>
          </a:p>
        </p:txBody>
      </p:sp>
      <p:sp>
        <p:nvSpPr>
          <p:cNvPr id="2" name="Date Placeholder 1"/>
          <p:cNvSpPr>
            <a:spLocks noGrp="1"/>
          </p:cNvSpPr>
          <p:nvPr>
            <p:ph type="dt" idx="10"/>
          </p:nvPr>
        </p:nvSpPr>
        <p:spPr/>
        <p:txBody>
          <a:bodyPr/>
          <a:lstStyle/>
          <a:p>
            <a:r>
              <a:rPr lang="en-GB" dirty="0">
                <a:solidFill>
                  <a:prstClr val="black"/>
                </a:solidFill>
              </a:rPr>
              <a:t>IEC - Tech Team Training</a:t>
            </a:r>
          </a:p>
        </p:txBody>
      </p:sp>
      <p:sp>
        <p:nvSpPr>
          <p:cNvPr id="6" name="Footer Placeholder 4"/>
          <p:cNvSpPr>
            <a:spLocks noGrp="1"/>
          </p:cNvSpPr>
          <p:nvPr>
            <p:ph type="ftr" sz="quarter" idx="4"/>
          </p:nvPr>
        </p:nvSpPr>
        <p:spPr>
          <a:xfrm>
            <a:off x="4" y="9720787"/>
            <a:ext cx="3077006" cy="512081"/>
          </a:xfrm>
          <a:prstGeom prst="rect">
            <a:avLst/>
          </a:prstGeom>
        </p:spPr>
        <p:txBody>
          <a:bodyPr lIns="92958" tIns="46480" rIns="92958" bIns="46480"/>
          <a:lstStyle/>
          <a:p>
            <a:r>
              <a:rPr lang="en-US" dirty="0" smtClean="0">
                <a:solidFill>
                  <a:prstClr val="black"/>
                </a:solidFill>
              </a:rPr>
              <a:t>DRAFT 0.1</a:t>
            </a:r>
            <a:endParaRPr lang="en-US" dirty="0">
              <a:solidFill>
                <a:prstClr val="black"/>
              </a:solidFill>
            </a:endParaRPr>
          </a:p>
        </p:txBody>
      </p:sp>
    </p:spTree>
    <p:extLst>
      <p:ext uri="{BB962C8B-B14F-4D97-AF65-F5344CB8AC3E}">
        <p14:creationId xmlns:p14="http://schemas.microsoft.com/office/powerpoint/2010/main" val="1534996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2"/>
          <p:cNvSpPr>
            <a:spLocks noGrp="1" noRot="1" noChangeAspect="1" noChangeArrowheads="1" noTextEdit="1"/>
          </p:cNvSpPr>
          <p:nvPr>
            <p:ph type="sldImg"/>
          </p:nvPr>
        </p:nvSpPr>
        <p:spPr>
          <a:xfrm>
            <a:off x="777875" y="766763"/>
            <a:ext cx="5543550" cy="3838575"/>
          </a:xfrm>
          <a:ln cap="flat"/>
        </p:spPr>
      </p:sp>
      <p:sp>
        <p:nvSpPr>
          <p:cNvPr id="58375" name="Rectangle 3"/>
          <p:cNvSpPr>
            <a:spLocks noGrp="1" noChangeArrowheads="1"/>
          </p:cNvSpPr>
          <p:nvPr>
            <p:ph type="body" idx="1"/>
          </p:nvPr>
        </p:nvSpPr>
        <p:spPr>
          <a:noFill/>
        </p:spPr>
        <p:txBody>
          <a:bodyPr/>
          <a:lstStyle/>
          <a:p>
            <a:pPr algn="just" eaLnBrk="1" hangingPunct="1"/>
            <a:endParaRPr lang="en-US" dirty="0"/>
          </a:p>
        </p:txBody>
      </p:sp>
      <p:sp>
        <p:nvSpPr>
          <p:cNvPr id="3" name="Slide Number Placeholder 2"/>
          <p:cNvSpPr>
            <a:spLocks noGrp="1"/>
          </p:cNvSpPr>
          <p:nvPr>
            <p:ph type="sldNum" sz="quarter" idx="10"/>
          </p:nvPr>
        </p:nvSpPr>
        <p:spPr/>
        <p:txBody>
          <a:bodyPr/>
          <a:lstStyle/>
          <a:p>
            <a:pPr>
              <a:defRPr/>
            </a:pPr>
            <a:fld id="{874239A7-CB0D-4284-AE57-09E736AAAF40}" type="slidenum">
              <a:rPr lang="en-US" smtClean="0">
                <a:solidFill>
                  <a:prstClr val="black"/>
                </a:solidFill>
              </a:rPr>
              <a:pPr>
                <a:defRPr/>
              </a:pPr>
              <a:t>48</a:t>
            </a:fld>
            <a:endParaRPr lang="en-US" dirty="0">
              <a:solidFill>
                <a:prstClr val="black"/>
              </a:solidFill>
            </a:endParaRPr>
          </a:p>
        </p:txBody>
      </p:sp>
      <p:sp>
        <p:nvSpPr>
          <p:cNvPr id="6" name="Date Placeholder 4"/>
          <p:cNvSpPr>
            <a:spLocks noGrp="1"/>
          </p:cNvSpPr>
          <p:nvPr>
            <p:ph type="dt" idx="1"/>
          </p:nvPr>
        </p:nvSpPr>
        <p:spPr>
          <a:xfrm>
            <a:off x="4021295" y="1"/>
            <a:ext cx="3076363" cy="511730"/>
          </a:xfrm>
        </p:spPr>
        <p:txBody>
          <a:bodyPr/>
          <a:lstStyle/>
          <a:p>
            <a:r>
              <a:rPr lang="en-GB" dirty="0" smtClean="0"/>
              <a:t>Module 5</a:t>
            </a:r>
            <a:endParaRPr lang="en-GB" dirty="0"/>
          </a:p>
        </p:txBody>
      </p:sp>
    </p:spTree>
    <p:extLst>
      <p:ext uri="{BB962C8B-B14F-4D97-AF65-F5344CB8AC3E}">
        <p14:creationId xmlns:p14="http://schemas.microsoft.com/office/powerpoint/2010/main" val="1952028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dt" sz="quarter" idx="1"/>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a:solidFill>
                  <a:prstClr val="black"/>
                </a:solidFill>
              </a:rPr>
              <a:t>L-008: Review of International Requirements for Emergency Preparedness and Response</a:t>
            </a:r>
          </a:p>
        </p:txBody>
      </p:sp>
      <p:sp>
        <p:nvSpPr>
          <p:cNvPr id="39939" name="Rectangle 6"/>
          <p:cNvSpPr>
            <a:spLocks noGrp="1" noChangeArrowheads="1"/>
          </p:cNvSpPr>
          <p:nvPr>
            <p:ph type="ftr" sz="quarter" idx="4"/>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a:solidFill>
                  <a:prstClr val="black"/>
                </a:solidFill>
              </a:rPr>
              <a:t>IAEA Training in Emergency Preparedness and Response</a:t>
            </a:r>
          </a:p>
        </p:txBody>
      </p:sp>
      <p:sp>
        <p:nvSpPr>
          <p:cNvPr id="39940"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AF587D0F-13FA-47C4-AF0C-CB18D1D49377}" type="slidenum">
              <a:rPr lang="en-GB" altLang="en-US" sz="1200">
                <a:solidFill>
                  <a:prstClr val="black"/>
                </a:solidFill>
              </a:rPr>
              <a:pPr/>
              <a:t>51</a:t>
            </a:fld>
            <a:endParaRPr lang="en-GB" altLang="en-US" sz="1200" dirty="0">
              <a:solidFill>
                <a:prstClr val="black"/>
              </a:solidFill>
            </a:endParaRPr>
          </a:p>
        </p:txBody>
      </p:sp>
      <p:sp>
        <p:nvSpPr>
          <p:cNvPr id="39941" name="Rectangle 2"/>
          <p:cNvSpPr>
            <a:spLocks noGrp="1" noRot="1" noChangeAspect="1" noChangeArrowheads="1" noTextEdit="1"/>
          </p:cNvSpPr>
          <p:nvPr>
            <p:ph type="sldImg"/>
          </p:nvPr>
        </p:nvSpPr>
        <p:spPr>
          <a:xfrm>
            <a:off x="777875" y="766763"/>
            <a:ext cx="5543550" cy="3838575"/>
          </a:xfrm>
          <a:ln/>
        </p:spPr>
      </p:sp>
      <p:sp>
        <p:nvSpPr>
          <p:cNvPr id="39942" name="Rectangle 3"/>
          <p:cNvSpPr>
            <a:spLocks noGrp="1" noChangeArrowheads="1"/>
          </p:cNvSpPr>
          <p:nvPr>
            <p:ph type="body" idx="1"/>
          </p:nvPr>
        </p:nvSpPr>
        <p:spPr>
          <a:xfrm>
            <a:off x="875395" y="4861157"/>
            <a:ext cx="5277224" cy="4605821"/>
          </a:xfrm>
          <a:noFill/>
        </p:spPr>
        <p:txBody>
          <a:bodyPr/>
          <a:lstStyle/>
          <a:p>
            <a:pPr algn="just"/>
            <a:endParaRPr lang="en-GB" altLang="en-US" dirty="0"/>
          </a:p>
        </p:txBody>
      </p:sp>
    </p:spTree>
    <p:extLst>
      <p:ext uri="{BB962C8B-B14F-4D97-AF65-F5344CB8AC3E}">
        <p14:creationId xmlns:p14="http://schemas.microsoft.com/office/powerpoint/2010/main" val="39449643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777875" y="766763"/>
            <a:ext cx="5543550" cy="3838575"/>
          </a:xfrm>
          <a:ln/>
        </p:spPr>
      </p:sp>
      <p:sp>
        <p:nvSpPr>
          <p:cNvPr id="56323" name="Rectangle 3"/>
          <p:cNvSpPr>
            <a:spLocks noGrp="1" noChangeArrowheads="1"/>
          </p:cNvSpPr>
          <p:nvPr>
            <p:ph type="body" idx="1"/>
          </p:nvPr>
        </p:nvSpPr>
        <p:spPr>
          <a:xfrm>
            <a:off x="947741" y="4860929"/>
            <a:ext cx="5203825" cy="4605338"/>
          </a:xfrm>
          <a:noFill/>
        </p:spPr>
        <p:txBody>
          <a:bodyPr lIns="96104" tIns="48053" rIns="96104" bIns="48053"/>
          <a:lstStyle/>
          <a:p>
            <a:pPr marL="837370" indent="-837370">
              <a:tabLst>
                <a:tab pos="1117041" algn="l"/>
              </a:tabLst>
              <a:defRPr/>
            </a:pPr>
            <a:endParaRPr lang="ru-RU" dirty="0"/>
          </a:p>
        </p:txBody>
      </p:sp>
      <p:sp>
        <p:nvSpPr>
          <p:cNvPr id="56326" name="Rectangle 2"/>
          <p:cNvSpPr>
            <a:spLocks noGrp="1" noChangeArrowheads="1"/>
          </p:cNvSpPr>
          <p:nvPr>
            <p:ph type="hdr" sz="quarter"/>
          </p:nvPr>
        </p:nvSpPr>
        <p:spPr>
          <a:xfrm>
            <a:off x="0" y="0"/>
            <a:ext cx="3390901" cy="668341"/>
          </a:xfrm>
          <a:noFill/>
        </p:spPr>
        <p:txBody>
          <a:bodyPr/>
          <a:lstStyle>
            <a:lvl1pPr eaLnBrk="0" hangingPunct="0">
              <a:defRPr kumimoji="1" sz="1100">
                <a:solidFill>
                  <a:schemeClr val="tx1"/>
                </a:solidFill>
                <a:latin typeface="Arial" charset="0"/>
                <a:cs typeface="Arial" charset="0"/>
              </a:defRPr>
            </a:lvl1pPr>
            <a:lvl2pPr marL="753542" indent="-289823" eaLnBrk="0" hangingPunct="0">
              <a:defRPr kumimoji="1" sz="1100">
                <a:solidFill>
                  <a:schemeClr val="tx1"/>
                </a:solidFill>
                <a:latin typeface="Arial" charset="0"/>
                <a:cs typeface="Arial" charset="0"/>
              </a:defRPr>
            </a:lvl2pPr>
            <a:lvl3pPr marL="1159296" indent="-231860" eaLnBrk="0" hangingPunct="0">
              <a:defRPr kumimoji="1" sz="1100">
                <a:solidFill>
                  <a:schemeClr val="tx1"/>
                </a:solidFill>
                <a:latin typeface="Arial" charset="0"/>
                <a:cs typeface="Arial" charset="0"/>
              </a:defRPr>
            </a:lvl3pPr>
            <a:lvl4pPr marL="1623014" indent="-231860" eaLnBrk="0" hangingPunct="0">
              <a:defRPr kumimoji="1" sz="1100">
                <a:solidFill>
                  <a:schemeClr val="tx1"/>
                </a:solidFill>
                <a:latin typeface="Arial" charset="0"/>
                <a:cs typeface="Arial" charset="0"/>
              </a:defRPr>
            </a:lvl4pPr>
            <a:lvl5pPr marL="2086732" indent="-231860" eaLnBrk="0" hangingPunct="0">
              <a:defRPr kumimoji="1" sz="1100">
                <a:solidFill>
                  <a:schemeClr val="tx1"/>
                </a:solidFill>
                <a:latin typeface="Arial" charset="0"/>
                <a:cs typeface="Arial" charset="0"/>
              </a:defRPr>
            </a:lvl5pPr>
            <a:lvl6pPr marL="2550451" indent="-231860" eaLnBrk="0" fontAlgn="base" hangingPunct="0">
              <a:spcBef>
                <a:spcPct val="0"/>
              </a:spcBef>
              <a:spcAft>
                <a:spcPct val="0"/>
              </a:spcAft>
              <a:defRPr kumimoji="1" sz="1100">
                <a:solidFill>
                  <a:schemeClr val="tx1"/>
                </a:solidFill>
                <a:latin typeface="Arial" charset="0"/>
                <a:cs typeface="Arial" charset="0"/>
              </a:defRPr>
            </a:lvl6pPr>
            <a:lvl7pPr marL="3014170" indent="-231860" eaLnBrk="0" fontAlgn="base" hangingPunct="0">
              <a:spcBef>
                <a:spcPct val="0"/>
              </a:spcBef>
              <a:spcAft>
                <a:spcPct val="0"/>
              </a:spcAft>
              <a:defRPr kumimoji="1" sz="1100">
                <a:solidFill>
                  <a:schemeClr val="tx1"/>
                </a:solidFill>
                <a:latin typeface="Arial" charset="0"/>
                <a:cs typeface="Arial" charset="0"/>
              </a:defRPr>
            </a:lvl7pPr>
            <a:lvl8pPr marL="3477888" indent="-231860" eaLnBrk="0" fontAlgn="base" hangingPunct="0">
              <a:spcBef>
                <a:spcPct val="0"/>
              </a:spcBef>
              <a:spcAft>
                <a:spcPct val="0"/>
              </a:spcAft>
              <a:defRPr kumimoji="1" sz="1100">
                <a:solidFill>
                  <a:schemeClr val="tx1"/>
                </a:solidFill>
                <a:latin typeface="Arial" charset="0"/>
                <a:cs typeface="Arial" charset="0"/>
              </a:defRPr>
            </a:lvl8pPr>
            <a:lvl9pPr marL="3941606" indent="-231860" eaLnBrk="0" fontAlgn="base" hangingPunct="0">
              <a:spcBef>
                <a:spcPct val="0"/>
              </a:spcBef>
              <a:spcAft>
                <a:spcPct val="0"/>
              </a:spcAft>
              <a:defRPr kumimoji="1" sz="1100">
                <a:solidFill>
                  <a:schemeClr val="tx1"/>
                </a:solidFill>
                <a:latin typeface="Arial" charset="0"/>
                <a:cs typeface="Arial" charset="0"/>
              </a:defRPr>
            </a:lvl9pPr>
          </a:lstStyle>
          <a:p>
            <a:pPr>
              <a:defRPr/>
            </a:pPr>
            <a:r>
              <a:rPr kumimoji="0" lang="en-GB" sz="1000" dirty="0">
                <a:solidFill>
                  <a:srgbClr val="000000"/>
                </a:solidFill>
                <a:latin typeface="Times New Roman" pitchFamily="18" charset="0"/>
              </a:rPr>
              <a:t>Optimization of Nuclear and Radiological</a:t>
            </a:r>
            <a:br>
              <a:rPr kumimoji="0" lang="en-GB" sz="1000" dirty="0">
                <a:solidFill>
                  <a:srgbClr val="000000"/>
                </a:solidFill>
                <a:latin typeface="Times New Roman" pitchFamily="18" charset="0"/>
              </a:rPr>
            </a:br>
            <a:r>
              <a:rPr kumimoji="0" lang="en-GB" sz="1000" dirty="0">
                <a:solidFill>
                  <a:srgbClr val="000000"/>
                </a:solidFill>
                <a:latin typeface="Times New Roman" pitchFamily="18" charset="0"/>
              </a:rPr>
              <a:t>Emergency Preparedness and Response</a:t>
            </a:r>
          </a:p>
        </p:txBody>
      </p:sp>
      <p:sp>
        <p:nvSpPr>
          <p:cNvPr id="56327" name="Rectangle 3"/>
          <p:cNvSpPr>
            <a:spLocks noGrp="1" noChangeArrowheads="1"/>
          </p:cNvSpPr>
          <p:nvPr>
            <p:ph type="dt" sz="quarter" idx="1"/>
          </p:nvPr>
        </p:nvSpPr>
        <p:spPr>
          <a:xfrm>
            <a:off x="3972199" y="0"/>
            <a:ext cx="3105150" cy="511176"/>
          </a:xfrm>
          <a:noFill/>
        </p:spPr>
        <p:txBody>
          <a:bodyPr/>
          <a:lstStyle>
            <a:lvl1pPr eaLnBrk="0" hangingPunct="0">
              <a:defRPr kumimoji="1" sz="1100">
                <a:solidFill>
                  <a:schemeClr val="tx1"/>
                </a:solidFill>
                <a:latin typeface="Arial" charset="0"/>
                <a:cs typeface="Arial" charset="0"/>
              </a:defRPr>
            </a:lvl1pPr>
            <a:lvl2pPr marL="753542" indent="-289823" eaLnBrk="0" hangingPunct="0">
              <a:defRPr kumimoji="1" sz="1100">
                <a:solidFill>
                  <a:schemeClr val="tx1"/>
                </a:solidFill>
                <a:latin typeface="Arial" charset="0"/>
                <a:cs typeface="Arial" charset="0"/>
              </a:defRPr>
            </a:lvl2pPr>
            <a:lvl3pPr marL="1159296" indent="-231860" eaLnBrk="0" hangingPunct="0">
              <a:defRPr kumimoji="1" sz="1100">
                <a:solidFill>
                  <a:schemeClr val="tx1"/>
                </a:solidFill>
                <a:latin typeface="Arial" charset="0"/>
                <a:cs typeface="Arial" charset="0"/>
              </a:defRPr>
            </a:lvl3pPr>
            <a:lvl4pPr marL="1623014" indent="-231860" eaLnBrk="0" hangingPunct="0">
              <a:defRPr kumimoji="1" sz="1100">
                <a:solidFill>
                  <a:schemeClr val="tx1"/>
                </a:solidFill>
                <a:latin typeface="Arial" charset="0"/>
                <a:cs typeface="Arial" charset="0"/>
              </a:defRPr>
            </a:lvl4pPr>
            <a:lvl5pPr marL="2086732" indent="-231860" eaLnBrk="0" hangingPunct="0">
              <a:defRPr kumimoji="1" sz="1100">
                <a:solidFill>
                  <a:schemeClr val="tx1"/>
                </a:solidFill>
                <a:latin typeface="Arial" charset="0"/>
                <a:cs typeface="Arial" charset="0"/>
              </a:defRPr>
            </a:lvl5pPr>
            <a:lvl6pPr marL="2550451" indent="-231860" eaLnBrk="0" fontAlgn="base" hangingPunct="0">
              <a:spcBef>
                <a:spcPct val="0"/>
              </a:spcBef>
              <a:spcAft>
                <a:spcPct val="0"/>
              </a:spcAft>
              <a:defRPr kumimoji="1" sz="1100">
                <a:solidFill>
                  <a:schemeClr val="tx1"/>
                </a:solidFill>
                <a:latin typeface="Arial" charset="0"/>
                <a:cs typeface="Arial" charset="0"/>
              </a:defRPr>
            </a:lvl6pPr>
            <a:lvl7pPr marL="3014170" indent="-231860" eaLnBrk="0" fontAlgn="base" hangingPunct="0">
              <a:spcBef>
                <a:spcPct val="0"/>
              </a:spcBef>
              <a:spcAft>
                <a:spcPct val="0"/>
              </a:spcAft>
              <a:defRPr kumimoji="1" sz="1100">
                <a:solidFill>
                  <a:schemeClr val="tx1"/>
                </a:solidFill>
                <a:latin typeface="Arial" charset="0"/>
                <a:cs typeface="Arial" charset="0"/>
              </a:defRPr>
            </a:lvl7pPr>
            <a:lvl8pPr marL="3477888" indent="-231860" eaLnBrk="0" fontAlgn="base" hangingPunct="0">
              <a:spcBef>
                <a:spcPct val="0"/>
              </a:spcBef>
              <a:spcAft>
                <a:spcPct val="0"/>
              </a:spcAft>
              <a:defRPr kumimoji="1" sz="1100">
                <a:solidFill>
                  <a:schemeClr val="tx1"/>
                </a:solidFill>
                <a:latin typeface="Arial" charset="0"/>
                <a:cs typeface="Arial" charset="0"/>
              </a:defRPr>
            </a:lvl8pPr>
            <a:lvl9pPr marL="3941606" indent="-231860" eaLnBrk="0" fontAlgn="base" hangingPunct="0">
              <a:spcBef>
                <a:spcPct val="0"/>
              </a:spcBef>
              <a:spcAft>
                <a:spcPct val="0"/>
              </a:spcAft>
              <a:defRPr kumimoji="1" sz="1100">
                <a:solidFill>
                  <a:schemeClr val="tx1"/>
                </a:solidFill>
                <a:latin typeface="Arial" charset="0"/>
                <a:cs typeface="Arial" charset="0"/>
              </a:defRPr>
            </a:lvl9pPr>
          </a:lstStyle>
          <a:p>
            <a:pPr lvl="0">
              <a:defRPr/>
            </a:pPr>
            <a:r>
              <a:rPr kumimoji="0" lang="en-US" sz="1000" dirty="0">
                <a:solidFill>
                  <a:srgbClr val="000000"/>
                </a:solidFill>
                <a:latin typeface="Times New Roman" pitchFamily="18" charset="0"/>
              </a:rPr>
              <a:t>Generic Criteria for Use in Preparedness and Response to Radiation Emergency</a:t>
            </a:r>
            <a:endParaRPr kumimoji="0" lang="en-GB" sz="1000" dirty="0">
              <a:solidFill>
                <a:srgbClr val="000000"/>
              </a:solidFill>
              <a:latin typeface="Times New Roman" pitchFamily="18" charset="0"/>
            </a:endParaRPr>
          </a:p>
        </p:txBody>
      </p:sp>
      <p:sp>
        <p:nvSpPr>
          <p:cNvPr id="8" name="Rectangle 6"/>
          <p:cNvSpPr>
            <a:spLocks noGrp="1" noChangeAspect="1" noChangeArrowheads="1"/>
          </p:cNvSpPr>
          <p:nvPr>
            <p:ph type="ftr" sz="quarter" idx="4"/>
          </p:nvPr>
        </p:nvSpPr>
        <p:spPr>
          <a:xfrm>
            <a:off x="237284" y="9581803"/>
            <a:ext cx="3076362" cy="511731"/>
          </a:xfrm>
          <a:noFill/>
        </p:spPr>
        <p:txBody>
          <a:bodyPr/>
          <a:lstStyle>
            <a:lvl1pPr eaLnBrk="0" hangingPunct="0">
              <a:defRPr kumimoji="1" sz="1100">
                <a:solidFill>
                  <a:schemeClr val="tx1"/>
                </a:solidFill>
                <a:latin typeface="Arial" charset="0"/>
                <a:cs typeface="Arial" charset="0"/>
              </a:defRPr>
            </a:lvl1pPr>
            <a:lvl2pPr marL="753542" indent="-289823" eaLnBrk="0" hangingPunct="0">
              <a:defRPr kumimoji="1" sz="1100">
                <a:solidFill>
                  <a:schemeClr val="tx1"/>
                </a:solidFill>
                <a:latin typeface="Arial" charset="0"/>
                <a:cs typeface="Arial" charset="0"/>
              </a:defRPr>
            </a:lvl2pPr>
            <a:lvl3pPr marL="1159296" indent="-231860" eaLnBrk="0" hangingPunct="0">
              <a:defRPr kumimoji="1" sz="1100">
                <a:solidFill>
                  <a:schemeClr val="tx1"/>
                </a:solidFill>
                <a:latin typeface="Arial" charset="0"/>
                <a:cs typeface="Arial" charset="0"/>
              </a:defRPr>
            </a:lvl3pPr>
            <a:lvl4pPr marL="1623014" indent="-231860" eaLnBrk="0" hangingPunct="0">
              <a:defRPr kumimoji="1" sz="1100">
                <a:solidFill>
                  <a:schemeClr val="tx1"/>
                </a:solidFill>
                <a:latin typeface="Arial" charset="0"/>
                <a:cs typeface="Arial" charset="0"/>
              </a:defRPr>
            </a:lvl4pPr>
            <a:lvl5pPr marL="2086732" indent="-231860" eaLnBrk="0" hangingPunct="0">
              <a:defRPr kumimoji="1" sz="1100">
                <a:solidFill>
                  <a:schemeClr val="tx1"/>
                </a:solidFill>
                <a:latin typeface="Arial" charset="0"/>
                <a:cs typeface="Arial" charset="0"/>
              </a:defRPr>
            </a:lvl5pPr>
            <a:lvl6pPr marL="2550451" indent="-231860" eaLnBrk="0" fontAlgn="base" hangingPunct="0">
              <a:spcBef>
                <a:spcPct val="0"/>
              </a:spcBef>
              <a:spcAft>
                <a:spcPct val="0"/>
              </a:spcAft>
              <a:defRPr kumimoji="1" sz="1100">
                <a:solidFill>
                  <a:schemeClr val="tx1"/>
                </a:solidFill>
                <a:latin typeface="Arial" charset="0"/>
                <a:cs typeface="Arial" charset="0"/>
              </a:defRPr>
            </a:lvl6pPr>
            <a:lvl7pPr marL="3014170" indent="-231860" eaLnBrk="0" fontAlgn="base" hangingPunct="0">
              <a:spcBef>
                <a:spcPct val="0"/>
              </a:spcBef>
              <a:spcAft>
                <a:spcPct val="0"/>
              </a:spcAft>
              <a:defRPr kumimoji="1" sz="1100">
                <a:solidFill>
                  <a:schemeClr val="tx1"/>
                </a:solidFill>
                <a:latin typeface="Arial" charset="0"/>
                <a:cs typeface="Arial" charset="0"/>
              </a:defRPr>
            </a:lvl7pPr>
            <a:lvl8pPr marL="3477888" indent="-231860" eaLnBrk="0" fontAlgn="base" hangingPunct="0">
              <a:spcBef>
                <a:spcPct val="0"/>
              </a:spcBef>
              <a:spcAft>
                <a:spcPct val="0"/>
              </a:spcAft>
              <a:defRPr kumimoji="1" sz="1100">
                <a:solidFill>
                  <a:schemeClr val="tx1"/>
                </a:solidFill>
                <a:latin typeface="Arial" charset="0"/>
                <a:cs typeface="Arial" charset="0"/>
              </a:defRPr>
            </a:lvl8pPr>
            <a:lvl9pPr marL="3941606" indent="-231860" eaLnBrk="0" fontAlgn="base" hangingPunct="0">
              <a:spcBef>
                <a:spcPct val="0"/>
              </a:spcBef>
              <a:spcAft>
                <a:spcPct val="0"/>
              </a:spcAft>
              <a:defRPr kumimoji="1" sz="11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501982" y="9581803"/>
            <a:ext cx="595679" cy="511731"/>
          </a:xfrm>
          <a:noFill/>
        </p:spPr>
        <p:txBody>
          <a:bodyPr/>
          <a:lstStyle>
            <a:lvl1pPr eaLnBrk="0" hangingPunct="0">
              <a:defRPr kumimoji="1" sz="1100">
                <a:solidFill>
                  <a:schemeClr val="tx1"/>
                </a:solidFill>
                <a:latin typeface="Arial" charset="0"/>
                <a:cs typeface="Arial" charset="0"/>
              </a:defRPr>
            </a:lvl1pPr>
            <a:lvl2pPr marL="753542" indent="-289823" eaLnBrk="0" hangingPunct="0">
              <a:defRPr kumimoji="1" sz="1100">
                <a:solidFill>
                  <a:schemeClr val="tx1"/>
                </a:solidFill>
                <a:latin typeface="Arial" charset="0"/>
                <a:cs typeface="Arial" charset="0"/>
              </a:defRPr>
            </a:lvl2pPr>
            <a:lvl3pPr marL="1159296" indent="-231860" eaLnBrk="0" hangingPunct="0">
              <a:defRPr kumimoji="1" sz="1100">
                <a:solidFill>
                  <a:schemeClr val="tx1"/>
                </a:solidFill>
                <a:latin typeface="Arial" charset="0"/>
                <a:cs typeface="Arial" charset="0"/>
              </a:defRPr>
            </a:lvl3pPr>
            <a:lvl4pPr marL="1623014" indent="-231860" eaLnBrk="0" hangingPunct="0">
              <a:defRPr kumimoji="1" sz="1100">
                <a:solidFill>
                  <a:schemeClr val="tx1"/>
                </a:solidFill>
                <a:latin typeface="Arial" charset="0"/>
                <a:cs typeface="Arial" charset="0"/>
              </a:defRPr>
            </a:lvl4pPr>
            <a:lvl5pPr marL="2086732" indent="-231860" eaLnBrk="0" hangingPunct="0">
              <a:defRPr kumimoji="1" sz="1100">
                <a:solidFill>
                  <a:schemeClr val="tx1"/>
                </a:solidFill>
                <a:latin typeface="Arial" charset="0"/>
                <a:cs typeface="Arial" charset="0"/>
              </a:defRPr>
            </a:lvl5pPr>
            <a:lvl6pPr marL="2550451" indent="-231860" eaLnBrk="0" fontAlgn="base" hangingPunct="0">
              <a:spcBef>
                <a:spcPct val="0"/>
              </a:spcBef>
              <a:spcAft>
                <a:spcPct val="0"/>
              </a:spcAft>
              <a:defRPr kumimoji="1" sz="1100">
                <a:solidFill>
                  <a:schemeClr val="tx1"/>
                </a:solidFill>
                <a:latin typeface="Arial" charset="0"/>
                <a:cs typeface="Arial" charset="0"/>
              </a:defRPr>
            </a:lvl6pPr>
            <a:lvl7pPr marL="3014170" indent="-231860" eaLnBrk="0" fontAlgn="base" hangingPunct="0">
              <a:spcBef>
                <a:spcPct val="0"/>
              </a:spcBef>
              <a:spcAft>
                <a:spcPct val="0"/>
              </a:spcAft>
              <a:defRPr kumimoji="1" sz="1100">
                <a:solidFill>
                  <a:schemeClr val="tx1"/>
                </a:solidFill>
                <a:latin typeface="Arial" charset="0"/>
                <a:cs typeface="Arial" charset="0"/>
              </a:defRPr>
            </a:lvl7pPr>
            <a:lvl8pPr marL="3477888" indent="-231860" eaLnBrk="0" fontAlgn="base" hangingPunct="0">
              <a:spcBef>
                <a:spcPct val="0"/>
              </a:spcBef>
              <a:spcAft>
                <a:spcPct val="0"/>
              </a:spcAft>
              <a:defRPr kumimoji="1" sz="1100">
                <a:solidFill>
                  <a:schemeClr val="tx1"/>
                </a:solidFill>
                <a:latin typeface="Arial" charset="0"/>
                <a:cs typeface="Arial" charset="0"/>
              </a:defRPr>
            </a:lvl8pPr>
            <a:lvl9pPr marL="3941606" indent="-231860" eaLnBrk="0" fontAlgn="base" hangingPunct="0">
              <a:spcBef>
                <a:spcPct val="0"/>
              </a:spcBef>
              <a:spcAft>
                <a:spcPct val="0"/>
              </a:spcAft>
              <a:defRPr kumimoji="1" sz="11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52</a:t>
            </a:fld>
            <a:endParaRPr kumimoji="0" lang="en-GB" smtClean="0">
              <a:latin typeface="Times New Roman" pitchFamily="18" charset="0"/>
            </a:endParaRPr>
          </a:p>
        </p:txBody>
      </p:sp>
    </p:spTree>
    <p:extLst>
      <p:ext uri="{BB962C8B-B14F-4D97-AF65-F5344CB8AC3E}">
        <p14:creationId xmlns:p14="http://schemas.microsoft.com/office/powerpoint/2010/main" val="350584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dt" sz="quarter" idx="1"/>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a:solidFill>
                  <a:prstClr val="black"/>
                </a:solidFill>
              </a:rPr>
              <a:t>L-008: Review of International Requirements for Emergency Preparedness and Response</a:t>
            </a:r>
          </a:p>
        </p:txBody>
      </p:sp>
      <p:sp>
        <p:nvSpPr>
          <p:cNvPr id="39939" name="Rectangle 6"/>
          <p:cNvSpPr>
            <a:spLocks noGrp="1" noChangeArrowheads="1"/>
          </p:cNvSpPr>
          <p:nvPr>
            <p:ph type="ftr" sz="quarter" idx="4"/>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r>
              <a:rPr lang="en-GB" altLang="en-US" sz="1000" dirty="0">
                <a:solidFill>
                  <a:prstClr val="black"/>
                </a:solidFill>
              </a:rPr>
              <a:t>IAEA Training in Emergency Preparedness and Response</a:t>
            </a:r>
          </a:p>
        </p:txBody>
      </p:sp>
      <p:sp>
        <p:nvSpPr>
          <p:cNvPr id="39940"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fld id="{AF587D0F-13FA-47C4-AF0C-CB18D1D49377}" type="slidenum">
              <a:rPr lang="en-GB" altLang="en-US" sz="1200">
                <a:solidFill>
                  <a:prstClr val="black"/>
                </a:solidFill>
              </a:rPr>
              <a:pPr/>
              <a:t>53</a:t>
            </a:fld>
            <a:endParaRPr lang="en-GB" altLang="en-US" sz="1200" dirty="0">
              <a:solidFill>
                <a:prstClr val="black"/>
              </a:solidFill>
            </a:endParaRPr>
          </a:p>
        </p:txBody>
      </p:sp>
      <p:sp>
        <p:nvSpPr>
          <p:cNvPr id="39941" name="Rectangle 2"/>
          <p:cNvSpPr>
            <a:spLocks noGrp="1" noRot="1" noChangeAspect="1" noChangeArrowheads="1" noTextEdit="1"/>
          </p:cNvSpPr>
          <p:nvPr>
            <p:ph type="sldImg"/>
          </p:nvPr>
        </p:nvSpPr>
        <p:spPr>
          <a:xfrm>
            <a:off x="777875" y="766763"/>
            <a:ext cx="5543550" cy="3838575"/>
          </a:xfrm>
          <a:ln/>
        </p:spPr>
      </p:sp>
      <p:sp>
        <p:nvSpPr>
          <p:cNvPr id="39942" name="Rectangle 3"/>
          <p:cNvSpPr>
            <a:spLocks noGrp="1" noChangeArrowheads="1"/>
          </p:cNvSpPr>
          <p:nvPr>
            <p:ph type="body" idx="1"/>
          </p:nvPr>
        </p:nvSpPr>
        <p:spPr>
          <a:xfrm>
            <a:off x="875395" y="4861157"/>
            <a:ext cx="5277224" cy="4605821"/>
          </a:xfrm>
          <a:noFill/>
        </p:spPr>
        <p:txBody>
          <a:bodyPr/>
          <a:lstStyle/>
          <a:p>
            <a:pPr algn="just"/>
            <a:endParaRPr lang="en-GB" altLang="en-US" dirty="0"/>
          </a:p>
        </p:txBody>
      </p:sp>
    </p:spTree>
    <p:extLst>
      <p:ext uri="{BB962C8B-B14F-4D97-AF65-F5344CB8AC3E}">
        <p14:creationId xmlns:p14="http://schemas.microsoft.com/office/powerpoint/2010/main" val="17245387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a:noFill/>
        </p:spPr>
        <p:txBody>
          <a:bodyPr/>
          <a:lstStyle>
            <a:lvl1pPr eaLnBrk="0" hangingPunct="0">
              <a:defRPr kumimoji="1" sz="1000">
                <a:solidFill>
                  <a:schemeClr val="tx1"/>
                </a:solidFill>
                <a:latin typeface="Arial" pitchFamily="34" charset="0"/>
                <a:cs typeface="Arial" pitchFamily="34" charset="0"/>
              </a:defRPr>
            </a:lvl1pPr>
            <a:lvl2pPr marL="769919" indent="-296123" eaLnBrk="0" hangingPunct="0">
              <a:defRPr kumimoji="1" sz="1000">
                <a:solidFill>
                  <a:schemeClr val="tx1"/>
                </a:solidFill>
                <a:latin typeface="Arial" pitchFamily="34" charset="0"/>
                <a:cs typeface="Arial" pitchFamily="34" charset="0"/>
              </a:defRPr>
            </a:lvl2pPr>
            <a:lvl3pPr marL="1184491" indent="-236898" eaLnBrk="0" hangingPunct="0">
              <a:defRPr kumimoji="1" sz="1000">
                <a:solidFill>
                  <a:schemeClr val="tx1"/>
                </a:solidFill>
                <a:latin typeface="Arial" pitchFamily="34" charset="0"/>
                <a:cs typeface="Arial" pitchFamily="34" charset="0"/>
              </a:defRPr>
            </a:lvl3pPr>
            <a:lvl4pPr marL="1658287" indent="-236898" eaLnBrk="0" hangingPunct="0">
              <a:defRPr kumimoji="1" sz="1000">
                <a:solidFill>
                  <a:schemeClr val="tx1"/>
                </a:solidFill>
                <a:latin typeface="Arial" pitchFamily="34" charset="0"/>
                <a:cs typeface="Arial" pitchFamily="34" charset="0"/>
              </a:defRPr>
            </a:lvl4pPr>
            <a:lvl5pPr marL="2132084" indent="-236898" eaLnBrk="0" hangingPunct="0">
              <a:defRPr kumimoji="1" sz="1000">
                <a:solidFill>
                  <a:schemeClr val="tx1"/>
                </a:solidFill>
                <a:latin typeface="Arial" pitchFamily="34" charset="0"/>
                <a:cs typeface="Arial" pitchFamily="34" charset="0"/>
              </a:defRPr>
            </a:lvl5pPr>
            <a:lvl6pPr marL="2605880"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3079676"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553473"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4027269"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GB" altLang="en-US" smtClean="0">
                <a:latin typeface="Times New Roman" pitchFamily="18" charset="0"/>
              </a:rPr>
              <a:t>Training in Emergency Preparedness and Response for Countries Embarking on the Use of Nuclear Power</a:t>
            </a:r>
          </a:p>
        </p:txBody>
      </p:sp>
      <p:sp>
        <p:nvSpPr>
          <p:cNvPr id="46083"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pitchFamily="34" charset="0"/>
                <a:cs typeface="Arial" pitchFamily="34" charset="0"/>
              </a:defRPr>
            </a:lvl1pPr>
            <a:lvl2pPr marL="769919" indent="-296123" eaLnBrk="0" hangingPunct="0">
              <a:defRPr kumimoji="1" sz="1000">
                <a:solidFill>
                  <a:schemeClr val="tx1"/>
                </a:solidFill>
                <a:latin typeface="Arial" pitchFamily="34" charset="0"/>
                <a:cs typeface="Arial" pitchFamily="34" charset="0"/>
              </a:defRPr>
            </a:lvl2pPr>
            <a:lvl3pPr marL="1184491" indent="-236898" eaLnBrk="0" hangingPunct="0">
              <a:defRPr kumimoji="1" sz="1000">
                <a:solidFill>
                  <a:schemeClr val="tx1"/>
                </a:solidFill>
                <a:latin typeface="Arial" pitchFamily="34" charset="0"/>
                <a:cs typeface="Arial" pitchFamily="34" charset="0"/>
              </a:defRPr>
            </a:lvl3pPr>
            <a:lvl4pPr marL="1658287" indent="-236898" eaLnBrk="0" hangingPunct="0">
              <a:defRPr kumimoji="1" sz="1000">
                <a:solidFill>
                  <a:schemeClr val="tx1"/>
                </a:solidFill>
                <a:latin typeface="Arial" pitchFamily="34" charset="0"/>
                <a:cs typeface="Arial" pitchFamily="34" charset="0"/>
              </a:defRPr>
            </a:lvl4pPr>
            <a:lvl5pPr marL="2132084" indent="-236898" eaLnBrk="0" hangingPunct="0">
              <a:defRPr kumimoji="1" sz="1000">
                <a:solidFill>
                  <a:schemeClr val="tx1"/>
                </a:solidFill>
                <a:latin typeface="Arial" pitchFamily="34" charset="0"/>
                <a:cs typeface="Arial" pitchFamily="34" charset="0"/>
              </a:defRPr>
            </a:lvl5pPr>
            <a:lvl6pPr marL="2605880"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3079676"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553473"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4027269"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GB" altLang="en-US" smtClean="0">
                <a:latin typeface="Times New Roman" pitchFamily="18" charset="0"/>
              </a:rPr>
              <a:t>L-EM-8. Radiation Protection in Emergency Exposure Situation</a:t>
            </a:r>
          </a:p>
        </p:txBody>
      </p:sp>
      <p:sp>
        <p:nvSpPr>
          <p:cNvPr id="46084" name="Rectangle 6"/>
          <p:cNvSpPr>
            <a:spLocks noGrp="1" noChangeAspect="1" noChangeArrowheads="1"/>
          </p:cNvSpPr>
          <p:nvPr>
            <p:ph type="ftr" sz="quarter" idx="4"/>
          </p:nvPr>
        </p:nvSpPr>
        <p:spPr>
          <a:noFill/>
        </p:spPr>
        <p:txBody>
          <a:bodyPr/>
          <a:lstStyle>
            <a:lvl1pPr eaLnBrk="0" hangingPunct="0">
              <a:defRPr kumimoji="1" sz="1000">
                <a:solidFill>
                  <a:schemeClr val="tx1"/>
                </a:solidFill>
                <a:latin typeface="Arial" pitchFamily="34" charset="0"/>
                <a:cs typeface="Arial" pitchFamily="34" charset="0"/>
              </a:defRPr>
            </a:lvl1pPr>
            <a:lvl2pPr marL="769919" indent="-296123" eaLnBrk="0" hangingPunct="0">
              <a:defRPr kumimoji="1" sz="1000">
                <a:solidFill>
                  <a:schemeClr val="tx1"/>
                </a:solidFill>
                <a:latin typeface="Arial" pitchFamily="34" charset="0"/>
                <a:cs typeface="Arial" pitchFamily="34" charset="0"/>
              </a:defRPr>
            </a:lvl2pPr>
            <a:lvl3pPr marL="1184491" indent="-236898" eaLnBrk="0" hangingPunct="0">
              <a:defRPr kumimoji="1" sz="1000">
                <a:solidFill>
                  <a:schemeClr val="tx1"/>
                </a:solidFill>
                <a:latin typeface="Arial" pitchFamily="34" charset="0"/>
                <a:cs typeface="Arial" pitchFamily="34" charset="0"/>
              </a:defRPr>
            </a:lvl3pPr>
            <a:lvl4pPr marL="1658287" indent="-236898" eaLnBrk="0" hangingPunct="0">
              <a:defRPr kumimoji="1" sz="1000">
                <a:solidFill>
                  <a:schemeClr val="tx1"/>
                </a:solidFill>
                <a:latin typeface="Arial" pitchFamily="34" charset="0"/>
                <a:cs typeface="Arial" pitchFamily="34" charset="0"/>
              </a:defRPr>
            </a:lvl4pPr>
            <a:lvl5pPr marL="2132084" indent="-236898" eaLnBrk="0" hangingPunct="0">
              <a:defRPr kumimoji="1" sz="1000">
                <a:solidFill>
                  <a:schemeClr val="tx1"/>
                </a:solidFill>
                <a:latin typeface="Arial" pitchFamily="34" charset="0"/>
                <a:cs typeface="Arial" pitchFamily="34" charset="0"/>
              </a:defRPr>
            </a:lvl5pPr>
            <a:lvl6pPr marL="2605880"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3079676"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553473"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4027269"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GB" altLang="en-US" smtClean="0">
                <a:latin typeface="Times New Roman" pitchFamily="18" charset="0"/>
              </a:rPr>
              <a:t>IAEA Training in Emergency Preparedness and Response</a:t>
            </a:r>
          </a:p>
        </p:txBody>
      </p:sp>
      <p:sp>
        <p:nvSpPr>
          <p:cNvPr id="46085" name="Rectangle 7"/>
          <p:cNvSpPr>
            <a:spLocks noGrp="1" noChangeArrowheads="1"/>
          </p:cNvSpPr>
          <p:nvPr>
            <p:ph type="sldNum" sz="quarter" idx="5"/>
          </p:nvPr>
        </p:nvSpPr>
        <p:spPr>
          <a:noFill/>
        </p:spPr>
        <p:txBody>
          <a:bodyPr/>
          <a:lstStyle>
            <a:lvl1pPr eaLnBrk="0" hangingPunct="0">
              <a:defRPr kumimoji="1" sz="1000">
                <a:solidFill>
                  <a:schemeClr val="tx1"/>
                </a:solidFill>
                <a:latin typeface="Arial" pitchFamily="34" charset="0"/>
                <a:cs typeface="Arial" pitchFamily="34" charset="0"/>
              </a:defRPr>
            </a:lvl1pPr>
            <a:lvl2pPr marL="769919" indent="-296123" eaLnBrk="0" hangingPunct="0">
              <a:defRPr kumimoji="1" sz="1000">
                <a:solidFill>
                  <a:schemeClr val="tx1"/>
                </a:solidFill>
                <a:latin typeface="Arial" pitchFamily="34" charset="0"/>
                <a:cs typeface="Arial" pitchFamily="34" charset="0"/>
              </a:defRPr>
            </a:lvl2pPr>
            <a:lvl3pPr marL="1184491" indent="-236898" eaLnBrk="0" hangingPunct="0">
              <a:defRPr kumimoji="1" sz="1000">
                <a:solidFill>
                  <a:schemeClr val="tx1"/>
                </a:solidFill>
                <a:latin typeface="Arial" pitchFamily="34" charset="0"/>
                <a:cs typeface="Arial" pitchFamily="34" charset="0"/>
              </a:defRPr>
            </a:lvl3pPr>
            <a:lvl4pPr marL="1658287" indent="-236898" eaLnBrk="0" hangingPunct="0">
              <a:defRPr kumimoji="1" sz="1000">
                <a:solidFill>
                  <a:schemeClr val="tx1"/>
                </a:solidFill>
                <a:latin typeface="Arial" pitchFamily="34" charset="0"/>
                <a:cs typeface="Arial" pitchFamily="34" charset="0"/>
              </a:defRPr>
            </a:lvl4pPr>
            <a:lvl5pPr marL="2132084" indent="-236898" eaLnBrk="0" hangingPunct="0">
              <a:defRPr kumimoji="1" sz="1000">
                <a:solidFill>
                  <a:schemeClr val="tx1"/>
                </a:solidFill>
                <a:latin typeface="Arial" pitchFamily="34" charset="0"/>
                <a:cs typeface="Arial" pitchFamily="34" charset="0"/>
              </a:defRPr>
            </a:lvl5pPr>
            <a:lvl6pPr marL="2605880"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3079676"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553473"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4027269" indent="-236898"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fld id="{38A735D1-440B-465F-96D8-8CF6A90F3955}" type="slidenum">
              <a:rPr kumimoji="0" lang="en-GB" altLang="en-US" smtClean="0">
                <a:latin typeface="Times New Roman" pitchFamily="18" charset="0"/>
              </a:rPr>
              <a:pPr/>
              <a:t>54</a:t>
            </a:fld>
            <a:endParaRPr kumimoji="0" lang="en-GB" altLang="en-US" smtClean="0">
              <a:latin typeface="Times New Roman" pitchFamily="18" charset="0"/>
            </a:endParaRPr>
          </a:p>
        </p:txBody>
      </p:sp>
      <p:sp>
        <p:nvSpPr>
          <p:cNvPr id="46086" name="Rectangle 2"/>
          <p:cNvSpPr>
            <a:spLocks noGrp="1" noRot="1" noChangeAspect="1" noChangeArrowheads="1" noTextEdit="1"/>
          </p:cNvSpPr>
          <p:nvPr>
            <p:ph type="sldImg"/>
          </p:nvPr>
        </p:nvSpPr>
        <p:spPr>
          <a:xfrm>
            <a:off x="900113" y="787400"/>
            <a:ext cx="5541962" cy="3836988"/>
          </a:xfrm>
          <a:ln/>
        </p:spPr>
      </p:sp>
      <p:sp>
        <p:nvSpPr>
          <p:cNvPr id="46087" name="Rectangle 3"/>
          <p:cNvSpPr>
            <a:spLocks noGrp="1" noChangeArrowheads="1"/>
          </p:cNvSpPr>
          <p:nvPr>
            <p:ph type="body" idx="1"/>
          </p:nvPr>
        </p:nvSpPr>
        <p:spPr>
          <a:noFill/>
        </p:spPr>
        <p:txBody>
          <a:bodyPr/>
          <a:lstStyle/>
          <a:p>
            <a:pPr eaLnBrk="1" hangingPunct="1"/>
            <a:endParaRPr lang="ru-RU" altLang="en-US" dirty="0"/>
          </a:p>
        </p:txBody>
      </p:sp>
    </p:spTree>
    <p:extLst>
      <p:ext uri="{BB962C8B-B14F-4D97-AF65-F5344CB8AC3E}">
        <p14:creationId xmlns:p14="http://schemas.microsoft.com/office/powerpoint/2010/main" val="2981788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8700" y="706438"/>
            <a:ext cx="5105400" cy="3535362"/>
          </a:xfrm>
        </p:spPr>
      </p:sp>
      <p:sp>
        <p:nvSpPr>
          <p:cNvPr id="3" name="Notes Placeholder 2"/>
          <p:cNvSpPr>
            <a:spLocks noGrp="1"/>
          </p:cNvSpPr>
          <p:nvPr>
            <p:ph type="body" idx="1"/>
          </p:nvPr>
        </p:nvSpPr>
        <p:spPr/>
        <p:txBody>
          <a:bodyPr/>
          <a:lstStyle/>
          <a:p>
            <a:pPr marL="0" lvl="2"/>
            <a:endParaRPr lang="en-GB" dirty="0">
              <a:solidFill>
                <a:srgbClr val="000000"/>
              </a:solidFill>
              <a:cs typeface="Times New Roman" pitchFamily="18" charset="0"/>
            </a:endParaRPr>
          </a:p>
        </p:txBody>
      </p:sp>
      <p:sp>
        <p:nvSpPr>
          <p:cNvPr id="4" name="Slide Number Placeholder 3"/>
          <p:cNvSpPr>
            <a:spLocks noGrp="1"/>
          </p:cNvSpPr>
          <p:nvPr>
            <p:ph type="sldNum" sz="quarter" idx="10"/>
          </p:nvPr>
        </p:nvSpPr>
        <p:spPr/>
        <p:txBody>
          <a:bodyPr/>
          <a:lstStyle/>
          <a:p>
            <a:fld id="{05FE6A81-409E-4EEF-94AA-8ACCC1C118DB}" type="slidenum">
              <a:rPr lang="en-GB" smtClean="0">
                <a:solidFill>
                  <a:prstClr val="black"/>
                </a:solidFill>
              </a:rPr>
              <a:pPr/>
              <a:t>55</a:t>
            </a:fld>
            <a:endParaRPr lang="en-GB">
              <a:solidFill>
                <a:prstClr val="black"/>
              </a:solidFill>
            </a:endParaRPr>
          </a:p>
        </p:txBody>
      </p:sp>
    </p:spTree>
    <p:extLst>
      <p:ext uri="{BB962C8B-B14F-4D97-AF65-F5344CB8AC3E}">
        <p14:creationId xmlns:p14="http://schemas.microsoft.com/office/powerpoint/2010/main" val="41035190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6763"/>
            <a:ext cx="5543550" cy="3838575"/>
          </a:xfrm>
        </p:spPr>
      </p:sp>
      <p:sp>
        <p:nvSpPr>
          <p:cNvPr id="3" name="Notes Placeholder 2"/>
          <p:cNvSpPr>
            <a:spLocks noGrp="1"/>
          </p:cNvSpPr>
          <p:nvPr>
            <p:ph type="body" idx="1"/>
          </p:nvPr>
        </p:nvSpPr>
        <p:spPr/>
        <p:txBody>
          <a:bodyPr/>
          <a:lstStyle/>
          <a:p>
            <a:pPr algn="just"/>
            <a:r>
              <a:rPr lang="en-US" dirty="0"/>
              <a:t>In Section 6 of EPR–NPP PUBLIC PROTECTIVE ACTIONS</a:t>
            </a:r>
            <a:r>
              <a:rPr lang="en-US" i="1" dirty="0"/>
              <a:t> </a:t>
            </a:r>
            <a:r>
              <a:rPr lang="en-US" dirty="0"/>
              <a:t>default OILs are provided for use following a release from a nuclear power plant core or spent fuel pool. </a:t>
            </a:r>
          </a:p>
          <a:p>
            <a:pPr algn="just"/>
            <a:endParaRPr lang="en-US" dirty="0"/>
          </a:p>
          <a:p>
            <a:pPr algn="just"/>
            <a:r>
              <a:rPr lang="en-US" dirty="0"/>
              <a:t>OILs are provided for:</a:t>
            </a:r>
          </a:p>
          <a:p>
            <a:pPr marL="177940" indent="-177940" algn="just">
              <a:buFont typeface="Arial" pitchFamily="34" charset="0"/>
              <a:buChar char="•"/>
            </a:pPr>
            <a:r>
              <a:rPr lang="en-US" dirty="0"/>
              <a:t>dose rate above the ground for determining if evacuation, relocation or food restrictions are warranted;</a:t>
            </a:r>
          </a:p>
          <a:p>
            <a:pPr marL="177940" indent="-177940" algn="just">
              <a:buFont typeface="Arial" pitchFamily="34" charset="0"/>
              <a:buChar char="•"/>
            </a:pPr>
            <a:r>
              <a:rPr lang="en-US" dirty="0"/>
              <a:t>dose rate from skin contamination to determine if decontamination or medical follow-up is warranted;</a:t>
            </a:r>
          </a:p>
          <a:p>
            <a:pPr marL="177940" indent="-177940" algn="just">
              <a:buFont typeface="Arial" pitchFamily="34" charset="0"/>
              <a:buChar char="•"/>
            </a:pPr>
            <a:r>
              <a:rPr lang="en-US" dirty="0"/>
              <a:t>dose rate from the thyroid to determine if medical follow-up is warranted;</a:t>
            </a:r>
          </a:p>
          <a:p>
            <a:pPr marL="177940" indent="-177940" algn="just">
              <a:buFont typeface="Arial" pitchFamily="34" charset="0"/>
              <a:buChar char="•"/>
            </a:pPr>
            <a:r>
              <a:rPr lang="en-US" dirty="0"/>
              <a:t>concentrations of cesium-137 and iodine-131 in food, water and milk to determine if restrictions are warranted.</a:t>
            </a:r>
          </a:p>
        </p:txBody>
      </p:sp>
      <p:sp>
        <p:nvSpPr>
          <p:cNvPr id="4" name="Slide Number Placeholder 3"/>
          <p:cNvSpPr>
            <a:spLocks noGrp="1"/>
          </p:cNvSpPr>
          <p:nvPr>
            <p:ph type="sldNum" sz="quarter" idx="10"/>
          </p:nvPr>
        </p:nvSpPr>
        <p:spPr/>
        <p:txBody>
          <a:bodyPr/>
          <a:lstStyle/>
          <a:p>
            <a:fld id="{898E7329-8373-4198-9FF8-94C76BB56504}" type="slidenum">
              <a:rPr lang="en-GB" smtClean="0">
                <a:solidFill>
                  <a:prstClr val="black"/>
                </a:solidFill>
              </a:rPr>
              <a:pPr/>
              <a:t>56</a:t>
            </a:fld>
            <a:endParaRPr lang="en-GB">
              <a:solidFill>
                <a:prstClr val="black"/>
              </a:solidFill>
            </a:endParaRPr>
          </a:p>
        </p:txBody>
      </p:sp>
    </p:spTree>
    <p:extLst>
      <p:ext uri="{BB962C8B-B14F-4D97-AF65-F5344CB8AC3E}">
        <p14:creationId xmlns:p14="http://schemas.microsoft.com/office/powerpoint/2010/main" val="2796012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6F74350-8546-4D00-A80A-775FA74923E3}" type="slidenum">
              <a:rPr lang="en-GB" smtClean="0"/>
              <a:pPr/>
              <a:t>57</a:t>
            </a:fld>
            <a:endParaRPr lang="en-GB"/>
          </a:p>
        </p:txBody>
      </p:sp>
    </p:spTree>
    <p:extLst>
      <p:ext uri="{BB962C8B-B14F-4D97-AF65-F5344CB8AC3E}">
        <p14:creationId xmlns:p14="http://schemas.microsoft.com/office/powerpoint/2010/main" val="4153049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58</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noFill/>
          <a:ln>
            <a:solidFill>
              <a:srgbClr val="000000"/>
            </a:solidFill>
            <a:miter lim="800000"/>
            <a:headEnd/>
            <a:tailEnd/>
          </a:ln>
        </p:spPr>
      </p:sp>
      <p:sp>
        <p:nvSpPr>
          <p:cNvPr id="188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There are three levels of responsibilities. </a:t>
            </a:r>
            <a:endParaRPr lang="sl-SI" dirty="0" smtClean="0"/>
          </a:p>
          <a:p>
            <a:pPr eaLnBrk="1" hangingPunct="1">
              <a:spcBef>
                <a:spcPct val="0"/>
              </a:spcBef>
            </a:pPr>
            <a:r>
              <a:rPr lang="sl-SI" dirty="0" smtClean="0"/>
              <a:t>- </a:t>
            </a:r>
            <a:r>
              <a:rPr lang="en-GB" dirty="0" smtClean="0"/>
              <a:t>The responsibilities of </a:t>
            </a:r>
            <a:r>
              <a:rPr lang="en-GB" u="sng" dirty="0" smtClean="0"/>
              <a:t>operator </a:t>
            </a:r>
            <a:r>
              <a:rPr lang="en-GB" dirty="0" smtClean="0"/>
              <a:t>and </a:t>
            </a:r>
            <a:endParaRPr lang="sl-SI" dirty="0" smtClean="0"/>
          </a:p>
          <a:p>
            <a:pPr eaLnBrk="1" hangingPunct="1">
              <a:spcBef>
                <a:spcPct val="0"/>
              </a:spcBef>
            </a:pPr>
            <a:r>
              <a:rPr lang="sl-SI" dirty="0" smtClean="0"/>
              <a:t>- </a:t>
            </a:r>
            <a:r>
              <a:rPr lang="en-GB" u="sng" dirty="0" smtClean="0"/>
              <a:t>off-site authorities </a:t>
            </a:r>
            <a:r>
              <a:rPr lang="en-GB" dirty="0" smtClean="0"/>
              <a:t>are clearly outlined in the description of the concept of operations. </a:t>
            </a:r>
            <a:endParaRPr lang="sl-SI" dirty="0" smtClean="0"/>
          </a:p>
          <a:p>
            <a:pPr eaLnBrk="1" hangingPunct="1">
              <a:spcBef>
                <a:spcPct val="0"/>
              </a:spcBef>
            </a:pPr>
            <a:r>
              <a:rPr lang="sl-SI" dirty="0" smtClean="0"/>
              <a:t>- </a:t>
            </a:r>
            <a:r>
              <a:rPr lang="en-GB" dirty="0" smtClean="0"/>
              <a:t>But as we have learned from past emergencies, severe nuclear accidents are by no means limited to national borders. The Chernobyl and Fukushima accidents had both global impacts. Therefore there is </a:t>
            </a:r>
            <a:r>
              <a:rPr lang="en-GB" u="sng" dirty="0" smtClean="0"/>
              <a:t>international level </a:t>
            </a:r>
            <a:r>
              <a:rPr lang="en-GB" dirty="0" smtClean="0"/>
              <a:t>as well. Summary of all three levels and basic responsibilities is given in the </a:t>
            </a:r>
            <a:r>
              <a:rPr lang="sl-SI" dirty="0" smtClean="0"/>
              <a:t>t</a:t>
            </a:r>
            <a:r>
              <a:rPr lang="en-GB" dirty="0" smtClean="0"/>
              <a:t>able</a:t>
            </a:r>
            <a:r>
              <a:rPr lang="sl-SI" dirty="0" smtClean="0"/>
              <a:t>.</a:t>
            </a:r>
            <a:r>
              <a:rPr lang="en-US" dirty="0" smtClean="0"/>
              <a:t> Here,</a:t>
            </a:r>
            <a:r>
              <a:rPr lang="en-US" baseline="0" dirty="0" smtClean="0"/>
              <a:t> a</a:t>
            </a:r>
            <a:r>
              <a:rPr lang="en-US" dirty="0" smtClean="0"/>
              <a:t>t international level, the focus</a:t>
            </a:r>
            <a:r>
              <a:rPr lang="en-US" baseline="0" dirty="0" smtClean="0"/>
              <a:t> is kept on the IAEA responsibilities in emergency response only.</a:t>
            </a:r>
            <a:endParaRPr lang="sl-SI" dirty="0" smtClean="0"/>
          </a:p>
          <a:p>
            <a:pPr eaLnBrk="1" hangingPunct="1">
              <a:spcBef>
                <a:spcPct val="0"/>
              </a:spcBef>
            </a:pPr>
            <a:endParaRPr lang="sl-SI" dirty="0" smtClean="0"/>
          </a:p>
          <a:p>
            <a:pPr eaLnBrk="1" hangingPunct="1">
              <a:spcBef>
                <a:spcPct val="0"/>
              </a:spcBef>
            </a:pPr>
            <a:endParaRPr lang="sl-SI" dirty="0" smtClean="0"/>
          </a:p>
          <a:p>
            <a:pPr eaLnBrk="1" hangingPunct="1">
              <a:spcBef>
                <a:spcPct val="0"/>
              </a:spcBef>
            </a:pPr>
            <a:endParaRPr lang="sl-SI" dirty="0" smtClean="0"/>
          </a:p>
          <a:p>
            <a:pPr eaLnBrk="1" hangingPunct="1">
              <a:spcBef>
                <a:spcPct val="0"/>
              </a:spcBef>
            </a:pPr>
            <a:endParaRPr lang="sl-SI" dirty="0" smtClean="0"/>
          </a:p>
          <a:p>
            <a:pPr eaLnBrk="1" hangingPunct="1">
              <a:spcBef>
                <a:spcPct val="0"/>
              </a:spcBef>
            </a:pPr>
            <a:endParaRPr lang="en-US" dirty="0" smtClean="0"/>
          </a:p>
        </p:txBody>
      </p:sp>
      <p:sp>
        <p:nvSpPr>
          <p:cNvPr id="162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4B403C-C124-4CA2-98AF-33EE4C97195E}" type="slidenum">
              <a:rPr lang="sl-SI">
                <a:cs typeface="Arial" charset="0"/>
              </a:rPr>
              <a:pPr fontAlgn="base">
                <a:spcBef>
                  <a:spcPct val="0"/>
                </a:spcBef>
                <a:spcAft>
                  <a:spcPct val="0"/>
                </a:spcAft>
                <a:defRPr/>
              </a:pPr>
              <a:t>59</a:t>
            </a:fld>
            <a:endParaRPr lang="sl-SI">
              <a:cs typeface="Arial" charset="0"/>
            </a:endParaRPr>
          </a:p>
        </p:txBody>
      </p:sp>
    </p:spTree>
    <p:extLst>
      <p:ext uri="{BB962C8B-B14F-4D97-AF65-F5344CB8AC3E}">
        <p14:creationId xmlns:p14="http://schemas.microsoft.com/office/powerpoint/2010/main" val="17269638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60</a:t>
            </a:fld>
            <a:endParaRPr lang="en-GB"/>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61</a:t>
            </a:fld>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62</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NREP is an overall umbrella plan for all responding organizations and their relationships. In particular, the NREP should provide sufficient detail to ensure that functional areas covered by emergency teams from different ministries or organizations can function effectively. The NREP is a summary of more detailed implementation plans and ensures that all the other planning is integrated and compatible. </a:t>
            </a:r>
          </a:p>
          <a:p>
            <a:endParaRPr lang="sl-SI" dirty="0" smtClean="0"/>
          </a:p>
          <a:p>
            <a:r>
              <a:rPr lang="en-US" dirty="0" smtClean="0"/>
              <a:t>The national radiation emergency response plan (NREP), which usually covers nuclear and radiological emergencies, would preferably be a part of “all hazards” plan, which is the national emergency plan or set of plans for an integrated response to any type or combination of hazards or disasters. If there is no national “all hazards” plan, the NREP must address in detail the integration with the response of other organizations during emergencies involving a combination of actual or perceived hazards.</a:t>
            </a:r>
          </a:p>
          <a:p>
            <a:r>
              <a:rPr lang="en-US" dirty="0" smtClean="0"/>
              <a:t> </a:t>
            </a:r>
          </a:p>
          <a:p>
            <a:pPr eaLnBrk="1" hangingPunct="1">
              <a:spcBef>
                <a:spcPct val="0"/>
              </a:spcBef>
            </a:pPr>
            <a:endParaRPr lang="en-US" dirty="0" smtClean="0"/>
          </a:p>
        </p:txBody>
      </p:sp>
      <p:sp>
        <p:nvSpPr>
          <p:cNvPr id="168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A4D091-AB89-4F2B-962E-407173AE4FEB}" type="slidenum">
              <a:rPr lang="sl-SI">
                <a:cs typeface="Arial" charset="0"/>
              </a:rPr>
              <a:pPr fontAlgn="base">
                <a:spcBef>
                  <a:spcPct val="0"/>
                </a:spcBef>
                <a:spcAft>
                  <a:spcPct val="0"/>
                </a:spcAft>
                <a:defRPr/>
              </a:pPr>
              <a:t>63</a:t>
            </a:fld>
            <a:endParaRPr lang="sl-SI">
              <a:cs typeface="Arial" charset="0"/>
            </a:endParaRPr>
          </a:p>
        </p:txBody>
      </p:sp>
    </p:spTree>
    <p:extLst>
      <p:ext uri="{BB962C8B-B14F-4D97-AF65-F5344CB8AC3E}">
        <p14:creationId xmlns:p14="http://schemas.microsoft.com/office/powerpoint/2010/main" val="42409080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200" kern="1200" baseline="0" dirty="0" smtClean="0">
                <a:solidFill>
                  <a:schemeClr val="tx1"/>
                </a:solidFill>
                <a:latin typeface="+mn-lt"/>
                <a:ea typeface="+mn-ea"/>
                <a:cs typeface="+mn-cs"/>
              </a:rPr>
              <a:t>A radiation emergency may be caused by or may involve different types of hazards, including natural, technological, or criminal or malicious activities. The response to each of these hazards involves various response organizations with their own response capabilities and plans. </a:t>
            </a:r>
          </a:p>
          <a:p>
            <a:r>
              <a:rPr lang="en-US" sz="1200" kern="1200" baseline="0" dirty="0" smtClean="0">
                <a:solidFill>
                  <a:schemeClr val="tx1"/>
                </a:solidFill>
                <a:latin typeface="+mn-lt"/>
                <a:ea typeface="+mn-ea"/>
                <a:cs typeface="+mn-cs"/>
              </a:rPr>
              <a:t>Consequently, the capabilities, plans and procedures for response to all hazards should be structured into a coherent and interlocking system, by using the all hazards approach. </a:t>
            </a:r>
          </a:p>
          <a:p>
            <a:r>
              <a:rPr lang="en-US" sz="1200" kern="1200" baseline="0" dirty="0" smtClean="0">
                <a:solidFill>
                  <a:schemeClr val="tx1"/>
                </a:solidFill>
                <a:latin typeface="+mn-lt"/>
                <a:ea typeface="+mn-ea"/>
                <a:cs typeface="+mn-cs"/>
              </a:rPr>
              <a:t>In terms of planning, at the top level should be a national emergency plan for an integrated response to any combination of hazards. The national radiation emergency plan (NREP) will be a part of this “all hazards” plan. </a:t>
            </a:r>
          </a:p>
        </p:txBody>
      </p:sp>
      <p:sp>
        <p:nvSpPr>
          <p:cNvPr id="168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A4D091-AB89-4F2B-962E-407173AE4FEB}" type="slidenum">
              <a:rPr lang="sl-SI">
                <a:cs typeface="Arial" charset="0"/>
              </a:rPr>
              <a:pPr fontAlgn="base">
                <a:spcBef>
                  <a:spcPct val="0"/>
                </a:spcBef>
                <a:spcAft>
                  <a:spcPct val="0"/>
                </a:spcAft>
                <a:defRPr/>
              </a:pPr>
              <a:t>64</a:t>
            </a:fld>
            <a:endParaRPr lang="sl-SI">
              <a:cs typeface="Arial" charset="0"/>
            </a:endParaRPr>
          </a:p>
        </p:txBody>
      </p:sp>
    </p:spTree>
    <p:extLst>
      <p:ext uri="{BB962C8B-B14F-4D97-AF65-F5344CB8AC3E}">
        <p14:creationId xmlns:p14="http://schemas.microsoft.com/office/powerpoint/2010/main" val="42409080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dt" sz="quarter" idx="1"/>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r>
              <a:rPr kumimoji="0" lang="en-GB" altLang="en-US" smtClean="0"/>
              <a:t>L-009: Step-by-step Approach to Developing Emergency Response Capability</a:t>
            </a:r>
          </a:p>
        </p:txBody>
      </p:sp>
      <p:sp>
        <p:nvSpPr>
          <p:cNvPr id="55299" name="Rectangle 6"/>
          <p:cNvSpPr>
            <a:spLocks noGrp="1" noChangeArrowheads="1"/>
          </p:cNvSpPr>
          <p:nvPr>
            <p:ph type="ftr" sz="quarter" idx="4"/>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r>
              <a:rPr kumimoji="0" lang="en-GB" altLang="en-US" smtClean="0"/>
              <a:t>IAEA Training in Emergency Preparedness and Response</a:t>
            </a:r>
          </a:p>
        </p:txBody>
      </p:sp>
      <p:sp>
        <p:nvSpPr>
          <p:cNvPr id="55300" name="Rectangle 7"/>
          <p:cNvSpPr>
            <a:spLocks noGrp="1" noChangeArrowheads="1"/>
          </p:cNvSpPr>
          <p:nvPr>
            <p:ph type="sldNum" sz="quarter" idx="5"/>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fld id="{696EC7C9-624D-4F79-BA2C-B14BD09119AB}" type="slidenum">
              <a:rPr kumimoji="0" lang="en-GB" altLang="en-US" sz="1200" smtClean="0"/>
              <a:pPr>
                <a:spcBef>
                  <a:spcPct val="0"/>
                </a:spcBef>
              </a:pPr>
              <a:t>65</a:t>
            </a:fld>
            <a:endParaRPr kumimoji="0" lang="en-GB" altLang="en-US" sz="1200" dirty="0" smtClean="0"/>
          </a:p>
        </p:txBody>
      </p:sp>
      <p:sp>
        <p:nvSpPr>
          <p:cNvPr id="55301" name="Rectangle 2"/>
          <p:cNvSpPr>
            <a:spLocks noGrp="1" noRot="1" noChangeAspect="1" noChangeArrowheads="1" noTextEdit="1"/>
          </p:cNvSpPr>
          <p:nvPr>
            <p:ph type="sldImg"/>
          </p:nvPr>
        </p:nvSpPr>
        <p:spPr>
          <a:solidFill>
            <a:srgbClr val="FFFFFF"/>
          </a:solidFill>
          <a:ln/>
        </p:spPr>
      </p:sp>
      <p:sp>
        <p:nvSpPr>
          <p:cNvPr id="55302" name="Rectangle 3"/>
          <p:cNvSpPr>
            <a:spLocks noGrp="1" noChangeArrowheads="1"/>
          </p:cNvSpPr>
          <p:nvPr>
            <p:ph type="body" idx="1"/>
          </p:nvPr>
        </p:nvSpPr>
        <p:spPr>
          <a:xfrm>
            <a:off x="843892" y="4859518"/>
            <a:ext cx="5411517" cy="46090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gn="just"/>
            <a:endParaRPr lang="en-GB" altLang="en-US"/>
          </a:p>
        </p:txBody>
      </p:sp>
    </p:spTree>
    <p:extLst>
      <p:ext uri="{BB962C8B-B14F-4D97-AF65-F5344CB8AC3E}">
        <p14:creationId xmlns:p14="http://schemas.microsoft.com/office/powerpoint/2010/main" val="1877403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r>
              <a:rPr kumimoji="0" lang="en-GB" altLang="en-US" smtClean="0"/>
              <a:t>L-009: Step-by-step Approach to Developing Emergency Response Capability</a:t>
            </a:r>
          </a:p>
        </p:txBody>
      </p:sp>
      <p:sp>
        <p:nvSpPr>
          <p:cNvPr id="79875" name="Rectangle 6"/>
          <p:cNvSpPr>
            <a:spLocks noGrp="1" noChangeArrowheads="1"/>
          </p:cNvSpPr>
          <p:nvPr>
            <p:ph type="ftr" sz="quarter" idx="4"/>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r>
              <a:rPr kumimoji="0" lang="en-GB" altLang="en-US" smtClean="0"/>
              <a:t>IAEA Training in Emergency Preparedness and Response</a:t>
            </a:r>
          </a:p>
        </p:txBody>
      </p:sp>
      <p:sp>
        <p:nvSpPr>
          <p:cNvPr id="79876" name="Rectangle 7"/>
          <p:cNvSpPr>
            <a:spLocks noGrp="1" noChangeArrowheads="1"/>
          </p:cNvSpPr>
          <p:nvPr>
            <p:ph type="sldNum" sz="quarter" idx="5"/>
          </p:nvPr>
        </p:nvSpPr>
        <p:spPr>
          <a:noFill/>
        </p:spPr>
        <p:txBody>
          <a:bodyPr/>
          <a:lstStyle>
            <a:lvl1pPr eaLnBrk="0" hangingPunct="0">
              <a:spcBef>
                <a:spcPct val="30000"/>
              </a:spcBef>
              <a:defRPr kumimoji="1" sz="1000">
                <a:solidFill>
                  <a:schemeClr val="tx1"/>
                </a:solidFill>
                <a:latin typeface="Times New Roman" pitchFamily="18" charset="0"/>
              </a:defRPr>
            </a:lvl1pPr>
            <a:lvl2pPr marL="769993" indent="-296151" eaLnBrk="0" hangingPunct="0">
              <a:spcBef>
                <a:spcPct val="30000"/>
              </a:spcBef>
              <a:defRPr kumimoji="1" sz="1000">
                <a:solidFill>
                  <a:schemeClr val="tx1"/>
                </a:solidFill>
                <a:latin typeface="Times New Roman" pitchFamily="18" charset="0"/>
              </a:defRPr>
            </a:lvl2pPr>
            <a:lvl3pPr marL="1184605" indent="-236921" eaLnBrk="0" hangingPunct="0">
              <a:spcBef>
                <a:spcPct val="30000"/>
              </a:spcBef>
              <a:defRPr kumimoji="1" sz="1000">
                <a:solidFill>
                  <a:schemeClr val="tx1"/>
                </a:solidFill>
                <a:latin typeface="Times New Roman" pitchFamily="18" charset="0"/>
              </a:defRPr>
            </a:lvl3pPr>
            <a:lvl4pPr marL="1658447" indent="-236921" eaLnBrk="0" hangingPunct="0">
              <a:spcBef>
                <a:spcPct val="30000"/>
              </a:spcBef>
              <a:defRPr kumimoji="1" sz="1000">
                <a:solidFill>
                  <a:schemeClr val="tx1"/>
                </a:solidFill>
                <a:latin typeface="Times New Roman" pitchFamily="18" charset="0"/>
              </a:defRPr>
            </a:lvl4pPr>
            <a:lvl5pPr marL="2132289" indent="-236921" eaLnBrk="0" hangingPunct="0">
              <a:spcBef>
                <a:spcPct val="30000"/>
              </a:spcBef>
              <a:defRPr kumimoji="1" sz="1000">
                <a:solidFill>
                  <a:schemeClr val="tx1"/>
                </a:solidFill>
                <a:latin typeface="Times New Roman" pitchFamily="18" charset="0"/>
              </a:defRPr>
            </a:lvl5pPr>
            <a:lvl6pPr marL="2606131" indent="-236921" eaLnBrk="0" fontAlgn="base" hangingPunct="0">
              <a:spcBef>
                <a:spcPct val="30000"/>
              </a:spcBef>
              <a:spcAft>
                <a:spcPct val="0"/>
              </a:spcAft>
              <a:defRPr kumimoji="1" sz="1000">
                <a:solidFill>
                  <a:schemeClr val="tx1"/>
                </a:solidFill>
                <a:latin typeface="Times New Roman" pitchFamily="18" charset="0"/>
              </a:defRPr>
            </a:lvl6pPr>
            <a:lvl7pPr marL="3079974" indent="-236921" eaLnBrk="0" fontAlgn="base" hangingPunct="0">
              <a:spcBef>
                <a:spcPct val="30000"/>
              </a:spcBef>
              <a:spcAft>
                <a:spcPct val="0"/>
              </a:spcAft>
              <a:defRPr kumimoji="1" sz="1000">
                <a:solidFill>
                  <a:schemeClr val="tx1"/>
                </a:solidFill>
                <a:latin typeface="Times New Roman" pitchFamily="18" charset="0"/>
              </a:defRPr>
            </a:lvl7pPr>
            <a:lvl8pPr marL="3553816" indent="-236921" eaLnBrk="0" fontAlgn="base" hangingPunct="0">
              <a:spcBef>
                <a:spcPct val="30000"/>
              </a:spcBef>
              <a:spcAft>
                <a:spcPct val="0"/>
              </a:spcAft>
              <a:defRPr kumimoji="1" sz="1000">
                <a:solidFill>
                  <a:schemeClr val="tx1"/>
                </a:solidFill>
                <a:latin typeface="Times New Roman" pitchFamily="18" charset="0"/>
              </a:defRPr>
            </a:lvl8pPr>
            <a:lvl9pPr marL="4027658" indent="-236921" eaLnBrk="0" fontAlgn="base" hangingPunct="0">
              <a:spcBef>
                <a:spcPct val="30000"/>
              </a:spcBef>
              <a:spcAft>
                <a:spcPct val="0"/>
              </a:spcAft>
              <a:defRPr kumimoji="1" sz="1000">
                <a:solidFill>
                  <a:schemeClr val="tx1"/>
                </a:solidFill>
                <a:latin typeface="Times New Roman" pitchFamily="18" charset="0"/>
              </a:defRPr>
            </a:lvl9pPr>
          </a:lstStyle>
          <a:p>
            <a:pPr>
              <a:spcBef>
                <a:spcPct val="0"/>
              </a:spcBef>
            </a:pPr>
            <a:fld id="{DEAD2DCE-7D44-42F8-AEB1-4709B65412B7}" type="slidenum">
              <a:rPr kumimoji="0" lang="en-GB" altLang="en-US" sz="1200" smtClean="0"/>
              <a:pPr>
                <a:spcBef>
                  <a:spcPct val="0"/>
                </a:spcBef>
              </a:pPr>
              <a:t>66</a:t>
            </a:fld>
            <a:endParaRPr kumimoji="0" lang="en-GB" altLang="en-US" sz="1200" dirty="0" smtClean="0"/>
          </a:p>
        </p:txBody>
      </p:sp>
      <p:sp>
        <p:nvSpPr>
          <p:cNvPr id="79877" name="Rectangle 2"/>
          <p:cNvSpPr>
            <a:spLocks noGrp="1" noRot="1" noChangeAspect="1" noChangeArrowheads="1" noTextEdit="1"/>
          </p:cNvSpPr>
          <p:nvPr>
            <p:ph type="sldImg"/>
          </p:nvPr>
        </p:nvSpPr>
        <p:spPr>
          <a:solidFill>
            <a:srgbClr val="FFFFFF"/>
          </a:solidFill>
          <a:ln/>
        </p:spPr>
      </p:sp>
      <p:sp>
        <p:nvSpPr>
          <p:cNvPr id="79878" name="Rectangle 3"/>
          <p:cNvSpPr>
            <a:spLocks noGrp="1" noChangeArrowheads="1"/>
          </p:cNvSpPr>
          <p:nvPr>
            <p:ph type="body" idx="1"/>
          </p:nvPr>
        </p:nvSpPr>
        <p:spPr>
          <a:xfrm>
            <a:off x="843892" y="4859518"/>
            <a:ext cx="5411517" cy="46090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sz="1200" kern="1200" baseline="0" dirty="0" smtClean="0">
                <a:solidFill>
                  <a:schemeClr val="tx1"/>
                </a:solidFill>
                <a:latin typeface="+mn-lt"/>
                <a:ea typeface="+mn-ea"/>
                <a:cs typeface="+mn-cs"/>
              </a:rPr>
              <a:t>Operators and response organizations develop the functional and infrastructural elements needed to implement the NREP for each facility and jurisdiction identified as part of the hazard assessment. Capabilities should be developed to address the elements appropriate for the category of the practice or facility and jurisdiction. These arrangements include plans, procedures, staff, organization, facilities, equipment and training. </a:t>
            </a:r>
            <a:endParaRPr lang="en-GB" altLang="en-US" dirty="0"/>
          </a:p>
        </p:txBody>
      </p:sp>
    </p:spTree>
    <p:extLst>
      <p:ext uri="{BB962C8B-B14F-4D97-AF65-F5344CB8AC3E}">
        <p14:creationId xmlns:p14="http://schemas.microsoft.com/office/powerpoint/2010/main" val="24947657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69</a:t>
            </a:fld>
            <a:endParaRPr lang="en-GB"/>
          </a:p>
        </p:txBody>
      </p:sp>
    </p:spTree>
    <p:extLst>
      <p:ext uri="{BB962C8B-B14F-4D97-AF65-F5344CB8AC3E}">
        <p14:creationId xmlns:p14="http://schemas.microsoft.com/office/powerpoint/2010/main" val="2449169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70</a:t>
            </a:fld>
            <a:endParaRPr lang="en-GB"/>
          </a:p>
        </p:txBody>
      </p:sp>
    </p:spTree>
    <p:extLst>
      <p:ext uri="{BB962C8B-B14F-4D97-AF65-F5344CB8AC3E}">
        <p14:creationId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dirty="0"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6487" y="98425"/>
            <a:ext cx="9245388" cy="762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06487" y="1524000"/>
            <a:ext cx="9308909" cy="4572000"/>
          </a:xfrm>
        </p:spPr>
        <p:txBody>
          <a:bodyPr/>
          <a:lstStyle/>
          <a:p>
            <a:pPr lvl="0"/>
            <a:endParaRPr lang="en-GB" noProof="0" smtClean="0"/>
          </a:p>
        </p:txBody>
      </p:sp>
      <p:sp>
        <p:nvSpPr>
          <p:cNvPr id="4" name="Rectangle 29"/>
          <p:cNvSpPr>
            <a:spLocks noGrp="1" noChangeArrowheads="1"/>
          </p:cNvSpPr>
          <p:nvPr>
            <p:ph type="sldNum" sz="quarter" idx="10"/>
          </p:nvPr>
        </p:nvSpPr>
        <p:spPr>
          <a:ln/>
        </p:spPr>
        <p:txBody>
          <a:bodyPr/>
          <a:lstStyle>
            <a:lvl1pPr>
              <a:defRPr/>
            </a:lvl1pPr>
          </a:lstStyle>
          <a:p>
            <a:pPr>
              <a:defRPr/>
            </a:pPr>
            <a:fld id="{875B1C1F-B674-4E1B-A742-85873BB44C3E}"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dirty="0"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 id="2147483660" r:id="rId8"/>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1.emf"/><Relationship Id="rId4" Type="http://schemas.openxmlformats.org/officeDocument/2006/relationships/oleObject" Target="../embeddings/oleObject1.bin"/></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088" y="2108096"/>
            <a:ext cx="9707912" cy="1080120"/>
          </a:xfrm>
        </p:spPr>
        <p:txBody>
          <a:bodyPr/>
          <a:lstStyle/>
          <a:p>
            <a:r>
              <a:rPr lang="en-US" dirty="0"/>
              <a:t>Module XVI </a:t>
            </a:r>
            <a:r>
              <a:rPr lang="en-US" dirty="0" smtClean="0"/>
              <a:t>Emergency </a:t>
            </a:r>
            <a:r>
              <a:rPr lang="en-US" dirty="0"/>
              <a:t>preparedness and </a:t>
            </a:r>
            <a:r>
              <a:rPr lang="en-US" dirty="0" smtClean="0"/>
              <a:t>response</a:t>
            </a:r>
            <a:endParaRPr lang="en-GB" dirty="0"/>
          </a:p>
        </p:txBody>
      </p:sp>
      <p:sp>
        <p:nvSpPr>
          <p:cNvPr id="3" name="Subtitle 2"/>
          <p:cNvSpPr>
            <a:spLocks noGrp="1"/>
          </p:cNvSpPr>
          <p:nvPr>
            <p:ph type="subTitle" idx="1"/>
          </p:nvPr>
        </p:nvSpPr>
        <p:spPr>
          <a:xfrm>
            <a:off x="302331" y="4318868"/>
            <a:ext cx="9283032" cy="1608584"/>
          </a:xfrm>
        </p:spPr>
        <p:txBody>
          <a:bodyPr/>
          <a:lstStyle/>
          <a:p>
            <a:r>
              <a:rPr lang="hu-HU" dirty="0" smtClean="0"/>
              <a:t>Name of Lecturer</a:t>
            </a:r>
          </a:p>
          <a:p>
            <a:r>
              <a:rPr lang="hu-HU" dirty="0" smtClean="0"/>
              <a:t>Organization</a:t>
            </a:r>
          </a:p>
          <a:p>
            <a:r>
              <a:rPr lang="hu-HU" dirty="0" smtClean="0"/>
              <a:t>Email address</a:t>
            </a:r>
            <a:endParaRPr lang="en-GB" dirty="0"/>
          </a:p>
        </p:txBody>
      </p:sp>
    </p:spTree>
    <p:extLst>
      <p:ext uri="{BB962C8B-B14F-4D97-AF65-F5344CB8AC3E}">
        <p14:creationId xmlns:p14="http://schemas.microsoft.com/office/powerpoint/2010/main" val="1296238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itle 1"/>
          <p:cNvSpPr>
            <a:spLocks noGrp="1"/>
          </p:cNvSpPr>
          <p:nvPr>
            <p:ph type="title"/>
          </p:nvPr>
        </p:nvSpPr>
        <p:spPr>
          <a:xfrm>
            <a:off x="306124" y="589904"/>
            <a:ext cx="9000000" cy="713379"/>
          </a:xfrm>
        </p:spPr>
        <p:txBody>
          <a:bodyPr/>
          <a:lstStyle/>
          <a:p>
            <a:r>
              <a:rPr lang="hu-HU" dirty="0" smtClean="0"/>
              <a:t>Structure of the Module</a:t>
            </a:r>
            <a:endParaRPr lang="en-GB" dirty="0"/>
          </a:p>
        </p:txBody>
      </p:sp>
      <p:graphicFrame>
        <p:nvGraphicFramePr>
          <p:cNvPr id="24" name="Table 23"/>
          <p:cNvGraphicFramePr>
            <a:graphicFrameLocks noGrp="1"/>
          </p:cNvGraphicFramePr>
          <p:nvPr/>
        </p:nvGraphicFramePr>
        <p:xfrm>
          <a:off x="357353" y="1691818"/>
          <a:ext cx="9301655" cy="4448154"/>
        </p:xfrm>
        <a:graphic>
          <a:graphicData uri="http://schemas.openxmlformats.org/drawingml/2006/table">
            <a:tbl>
              <a:tblPr firstRow="1" bandRow="1">
                <a:tableStyleId>{5C22544A-7EE6-4342-B048-85BDC9FD1C3A}</a:tableStyleId>
              </a:tblPr>
              <a:tblGrid>
                <a:gridCol w="1103586"/>
                <a:gridCol w="5475889"/>
                <a:gridCol w="2722180"/>
              </a:tblGrid>
              <a:tr h="398074">
                <a:tc>
                  <a:txBody>
                    <a:bodyPr/>
                    <a:lstStyle/>
                    <a:p>
                      <a:r>
                        <a:rPr lang="en-US" dirty="0" smtClean="0">
                          <a:latin typeface="Calibri" pitchFamily="34" charset="0"/>
                          <a:cs typeface="Calibri" pitchFamily="34" charset="0"/>
                        </a:rPr>
                        <a:t>Structure</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Title</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Description</a:t>
                      </a:r>
                      <a:endParaRPr lang="en-US" dirty="0">
                        <a:latin typeface="Calibri" pitchFamily="34" charset="0"/>
                        <a:cs typeface="Calibri" pitchFamily="34" charset="0"/>
                      </a:endParaRPr>
                    </a:p>
                  </a:txBody>
                  <a:tcPr/>
                </a:tc>
              </a:tr>
              <a:tr h="1026652">
                <a:tc>
                  <a:txBody>
                    <a:bodyPr/>
                    <a:lstStyle/>
                    <a:p>
                      <a:r>
                        <a:rPr lang="en-US" dirty="0" smtClean="0">
                          <a:latin typeface="Calibri" pitchFamily="34" charset="0"/>
                          <a:cs typeface="Calibri" pitchFamily="34" charset="0"/>
                        </a:rPr>
                        <a:t>Unit 1</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Basic concepts and planning basis for  preparedness and response for a nuclear or radiological emergency </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Lecture</a:t>
                      </a:r>
                    </a:p>
                    <a:p>
                      <a:pPr>
                        <a:buFont typeface="Arial" pitchFamily="34" charset="0"/>
                        <a:buChar char="•"/>
                      </a:pPr>
                      <a:r>
                        <a:rPr lang="en-US" dirty="0" smtClean="0">
                          <a:latin typeface="Calibri" pitchFamily="34" charset="0"/>
                          <a:cs typeface="Calibri" pitchFamily="34" charset="0"/>
                        </a:rPr>
                        <a:t>80</a:t>
                      </a:r>
                      <a:r>
                        <a:rPr lang="en-US" baseline="0" dirty="0" smtClean="0">
                          <a:latin typeface="Calibri" pitchFamily="34" charset="0"/>
                          <a:cs typeface="Calibri" pitchFamily="34" charset="0"/>
                        </a:rPr>
                        <a:t> minutes presentation</a:t>
                      </a:r>
                    </a:p>
                    <a:p>
                      <a:pPr>
                        <a:buFont typeface="Arial" pitchFamily="34" charset="0"/>
                        <a:buChar char="•"/>
                      </a:pPr>
                      <a:r>
                        <a:rPr lang="en-US" baseline="0" dirty="0" smtClean="0">
                          <a:latin typeface="Calibri" pitchFamily="34" charset="0"/>
                          <a:cs typeface="Calibri" pitchFamily="34" charset="0"/>
                        </a:rPr>
                        <a:t>10 minutes discussions</a:t>
                      </a:r>
                      <a:endParaRPr lang="en-US" dirty="0">
                        <a:latin typeface="Calibri" pitchFamily="34" charset="0"/>
                        <a:cs typeface="Calibri" pitchFamily="34" charset="0"/>
                      </a:endParaRPr>
                    </a:p>
                  </a:txBody>
                  <a:tcPr/>
                </a:tc>
              </a:tr>
              <a:tr h="1066573">
                <a:tc>
                  <a:txBody>
                    <a:bodyPr/>
                    <a:lstStyle/>
                    <a:p>
                      <a:r>
                        <a:rPr lang="en-US" dirty="0" smtClean="0">
                          <a:latin typeface="Calibri" pitchFamily="34" charset="0"/>
                          <a:cs typeface="Calibri" pitchFamily="34" charset="0"/>
                        </a:rPr>
                        <a:t>Unit 2</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Functional and infrastructural elements for emergency preparedness and response”</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Lecture</a:t>
                      </a:r>
                    </a:p>
                    <a:p>
                      <a:pPr>
                        <a:buFont typeface="Arial" pitchFamily="34" charset="0"/>
                        <a:buChar char="•"/>
                      </a:pPr>
                      <a:r>
                        <a:rPr lang="en-US" dirty="0" smtClean="0">
                          <a:latin typeface="Calibri" pitchFamily="34" charset="0"/>
                          <a:cs typeface="Calibri" pitchFamily="34" charset="0"/>
                        </a:rPr>
                        <a:t>80</a:t>
                      </a:r>
                      <a:r>
                        <a:rPr lang="en-US" baseline="0" dirty="0" smtClean="0">
                          <a:latin typeface="Calibri" pitchFamily="34" charset="0"/>
                          <a:cs typeface="Calibri" pitchFamily="34" charset="0"/>
                        </a:rPr>
                        <a:t> minutes presentation</a:t>
                      </a:r>
                    </a:p>
                    <a:p>
                      <a:pPr>
                        <a:buFont typeface="Arial" pitchFamily="34" charset="0"/>
                        <a:buChar char="•"/>
                      </a:pPr>
                      <a:r>
                        <a:rPr lang="en-US" baseline="0" dirty="0" smtClean="0">
                          <a:latin typeface="Calibri" pitchFamily="34" charset="0"/>
                          <a:cs typeface="Calibri" pitchFamily="34" charset="0"/>
                        </a:rPr>
                        <a:t>10 minutes discussions</a:t>
                      </a:r>
                      <a:endParaRPr lang="en-US" dirty="0" smtClean="0">
                        <a:latin typeface="Calibri" pitchFamily="34" charset="0"/>
                        <a:cs typeface="Calibri" pitchFamily="34" charset="0"/>
                      </a:endParaRPr>
                    </a:p>
                  </a:txBody>
                  <a:tcPr/>
                </a:tc>
              </a:tr>
              <a:tr h="1084015">
                <a:tc>
                  <a:txBody>
                    <a:bodyPr/>
                    <a:lstStyle/>
                    <a:p>
                      <a:r>
                        <a:rPr lang="en-US" dirty="0" smtClean="0">
                          <a:latin typeface="Calibri" pitchFamily="34" charset="0"/>
                          <a:cs typeface="Calibri" pitchFamily="34" charset="0"/>
                        </a:rPr>
                        <a:t>Unit 3</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Role of the IAEA on preparedness and response  for a nuclear or radiological emergency ”</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Lecture</a:t>
                      </a:r>
                    </a:p>
                    <a:p>
                      <a:pPr>
                        <a:buFont typeface="Arial" pitchFamily="34" charset="0"/>
                        <a:buChar char="•"/>
                      </a:pPr>
                      <a:r>
                        <a:rPr lang="en-US" dirty="0" smtClean="0">
                          <a:latin typeface="Calibri" pitchFamily="34" charset="0"/>
                          <a:cs typeface="Calibri" pitchFamily="34" charset="0"/>
                        </a:rPr>
                        <a:t>75</a:t>
                      </a:r>
                      <a:r>
                        <a:rPr lang="en-US" baseline="0" dirty="0" smtClean="0">
                          <a:latin typeface="Calibri" pitchFamily="34" charset="0"/>
                          <a:cs typeface="Calibri" pitchFamily="34" charset="0"/>
                        </a:rPr>
                        <a:t> minutes presentation</a:t>
                      </a:r>
                    </a:p>
                    <a:p>
                      <a:pPr>
                        <a:buFont typeface="Arial" pitchFamily="34" charset="0"/>
                        <a:buChar char="•"/>
                      </a:pPr>
                      <a:r>
                        <a:rPr lang="en-US" baseline="0" dirty="0" smtClean="0">
                          <a:latin typeface="Calibri" pitchFamily="34" charset="0"/>
                          <a:cs typeface="Calibri" pitchFamily="34" charset="0"/>
                        </a:rPr>
                        <a:t>15 minutes discussions</a:t>
                      </a:r>
                      <a:endParaRPr lang="en-US" dirty="0" smtClean="0">
                        <a:latin typeface="Calibri" pitchFamily="34" charset="0"/>
                        <a:cs typeface="Calibri" pitchFamily="34" charset="0"/>
                      </a:endParaRPr>
                    </a:p>
                  </a:txBody>
                  <a:tcPr/>
                </a:tc>
              </a:tr>
              <a:tr h="872840">
                <a:tc>
                  <a:txBody>
                    <a:bodyPr/>
                    <a:lstStyle/>
                    <a:p>
                      <a:r>
                        <a:rPr lang="en-US" dirty="0" smtClean="0">
                          <a:latin typeface="Calibri" pitchFamily="34" charset="0"/>
                          <a:cs typeface="Calibri" pitchFamily="34" charset="0"/>
                        </a:rPr>
                        <a:t>Unit 4</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Case studies on preparedness and response for a nuclear emergency </a:t>
                      </a:r>
                      <a:endParaRPr lang="en-US" dirty="0">
                        <a:latin typeface="Calibri" pitchFamily="34" charset="0"/>
                        <a:cs typeface="Calibri" pitchFamily="34" charset="0"/>
                      </a:endParaRPr>
                    </a:p>
                  </a:txBody>
                  <a:tcPr/>
                </a:tc>
                <a:tc>
                  <a:txBody>
                    <a:bodyPr/>
                    <a:lstStyle/>
                    <a:p>
                      <a:r>
                        <a:rPr lang="en-US" dirty="0" smtClean="0">
                          <a:latin typeface="Calibri" pitchFamily="34" charset="0"/>
                          <a:cs typeface="Calibri" pitchFamily="34" charset="0"/>
                        </a:rPr>
                        <a:t>Practical session</a:t>
                      </a:r>
                    </a:p>
                    <a:p>
                      <a:pPr>
                        <a:buFont typeface="Arial" pitchFamily="34" charset="0"/>
                        <a:buChar char="•"/>
                      </a:pPr>
                      <a:r>
                        <a:rPr lang="en-US" dirty="0" smtClean="0">
                          <a:latin typeface="Calibri" pitchFamily="34" charset="0"/>
                          <a:cs typeface="Calibri" pitchFamily="34" charset="0"/>
                        </a:rPr>
                        <a:t>90</a:t>
                      </a:r>
                      <a:r>
                        <a:rPr lang="en-US" baseline="0" dirty="0" smtClean="0">
                          <a:latin typeface="Calibri" pitchFamily="34" charset="0"/>
                          <a:cs typeface="Calibri" pitchFamily="34" charset="0"/>
                        </a:rPr>
                        <a:t> minutes</a:t>
                      </a:r>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088" y="2108096"/>
            <a:ext cx="9707912" cy="1080120"/>
          </a:xfrm>
        </p:spPr>
        <p:txBody>
          <a:bodyPr/>
          <a:lstStyle/>
          <a:p>
            <a:r>
              <a:rPr lang="en-US" dirty="0" smtClean="0"/>
              <a:t>Unit 1: </a:t>
            </a:r>
            <a:br>
              <a:rPr lang="en-US" dirty="0" smtClean="0"/>
            </a:br>
            <a:r>
              <a:rPr lang="en-US" dirty="0" smtClean="0"/>
              <a:t>Basic concepts and planning basis for  preparedness and response for a nuclear or radiological emergency </a:t>
            </a:r>
            <a:endParaRPr lang="en-GB" dirty="0"/>
          </a:p>
        </p:txBody>
      </p:sp>
      <p:sp>
        <p:nvSpPr>
          <p:cNvPr id="3" name="Subtitle 2"/>
          <p:cNvSpPr>
            <a:spLocks noGrp="1"/>
          </p:cNvSpPr>
          <p:nvPr>
            <p:ph type="subTitle" idx="1"/>
          </p:nvPr>
        </p:nvSpPr>
        <p:spPr>
          <a:xfrm>
            <a:off x="302331" y="4318868"/>
            <a:ext cx="9283032" cy="1608584"/>
          </a:xfrm>
        </p:spPr>
        <p:txBody>
          <a:bodyPr/>
          <a:lstStyle/>
          <a:p>
            <a:r>
              <a:rPr lang="hu-HU" dirty="0" smtClean="0"/>
              <a:t>Name of Lecturer</a:t>
            </a:r>
          </a:p>
          <a:p>
            <a:r>
              <a:rPr lang="hu-HU" dirty="0" smtClean="0"/>
              <a:t>Organization</a:t>
            </a:r>
          </a:p>
          <a:p>
            <a:r>
              <a:rPr lang="hu-HU" dirty="0" smtClean="0"/>
              <a:t>Email address</a:t>
            </a:r>
            <a:endParaRPr lang="en-GB"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Le</a:t>
            </a:r>
            <a:r>
              <a:rPr lang="en-US" dirty="0" smtClean="0"/>
              <a:t>a</a:t>
            </a:r>
            <a:r>
              <a:rPr lang="hu-HU" dirty="0" smtClean="0"/>
              <a:t>rning objectives</a:t>
            </a:r>
            <a:endParaRPr lang="en-GB" dirty="0"/>
          </a:p>
        </p:txBody>
      </p:sp>
      <p:sp>
        <p:nvSpPr>
          <p:cNvPr id="3" name="Content Placeholder 2"/>
          <p:cNvSpPr>
            <a:spLocks noGrp="1"/>
          </p:cNvSpPr>
          <p:nvPr>
            <p:ph idx="1"/>
          </p:nvPr>
        </p:nvSpPr>
        <p:spPr/>
        <p:txBody>
          <a:bodyPr>
            <a:normAutofit/>
          </a:bodyPr>
          <a:lstStyle/>
          <a:p>
            <a:r>
              <a:rPr lang="en-US" dirty="0" smtClean="0"/>
              <a:t>To understand the basics concepts used in preparedness and response for a nuclear or radiological emergency</a:t>
            </a:r>
          </a:p>
          <a:p>
            <a:r>
              <a:rPr lang="en-US" dirty="0" smtClean="0"/>
              <a:t>To understand the goals for emergency preparedness and response for a nuclear or radiological emergency</a:t>
            </a:r>
          </a:p>
          <a:p>
            <a:r>
              <a:rPr lang="en-US" dirty="0" smtClean="0"/>
              <a:t>To understand the planning basis that has to be established for developing emergency response capabilities for a nuclear or radiological emergency </a:t>
            </a:r>
            <a:endParaRPr lang="hu-HU" dirty="0" smtClean="0"/>
          </a:p>
          <a:p>
            <a:pPr>
              <a:buNone/>
            </a:pPr>
            <a:endParaRPr lang="en-US" dirty="0" smtClean="0"/>
          </a:p>
        </p:txBody>
      </p:sp>
      <p:sp>
        <p:nvSpPr>
          <p:cNvPr id="6" name="Slide Number Placeholder 5"/>
          <p:cNvSpPr>
            <a:spLocks noGrp="1"/>
          </p:cNvSpPr>
          <p:nvPr>
            <p:ph type="sldNum" sz="quarter" idx="12"/>
          </p:nvPr>
        </p:nvSpPr>
        <p:spPr/>
        <p:txBody>
          <a:bodyPr/>
          <a:lstStyle/>
          <a:p>
            <a:fld id="{23A0628E-C12F-4F8C-9895-BCD5E30100D3}" type="slidenum">
              <a:rPr lang="en-US" smtClean="0"/>
              <a:pPr/>
              <a:t>4</a:t>
            </a:fld>
            <a:endParaRPr lang="en-US" dirty="0"/>
          </a:p>
        </p:txBody>
      </p:sp>
    </p:spTree>
    <p:extLst>
      <p:ext uri="{BB962C8B-B14F-4D97-AF65-F5344CB8AC3E}">
        <p14:creationId xmlns:p14="http://schemas.microsoft.com/office/powerpoint/2010/main" val="30159887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Contents</a:t>
            </a:r>
            <a:endParaRPr lang="en-GB" dirty="0"/>
          </a:p>
        </p:txBody>
      </p:sp>
      <p:sp>
        <p:nvSpPr>
          <p:cNvPr id="3" name="Content Placeholder 2"/>
          <p:cNvSpPr>
            <a:spLocks noGrp="1"/>
          </p:cNvSpPr>
          <p:nvPr>
            <p:ph idx="1"/>
          </p:nvPr>
        </p:nvSpPr>
        <p:spPr>
          <a:xfrm>
            <a:off x="168425" y="1088020"/>
            <a:ext cx="9540000" cy="5590572"/>
          </a:xfrm>
        </p:spPr>
        <p:txBody>
          <a:bodyPr>
            <a:normAutofit lnSpcReduction="10000"/>
          </a:bodyPr>
          <a:lstStyle/>
          <a:p>
            <a:pPr>
              <a:buNone/>
            </a:pPr>
            <a:r>
              <a:rPr lang="en-US" dirty="0" smtClean="0"/>
              <a:t>1. Basic concepts</a:t>
            </a:r>
          </a:p>
          <a:p>
            <a:pPr lvl="1">
              <a:buFont typeface="Calibri" pitchFamily="34" charset="0"/>
              <a:buChar char="—"/>
            </a:pPr>
            <a:r>
              <a:rPr lang="en-US" dirty="0" smtClean="0"/>
              <a:t>Basics of radiation protection</a:t>
            </a:r>
          </a:p>
          <a:p>
            <a:pPr lvl="1">
              <a:buFont typeface="Calibri" pitchFamily="34" charset="0"/>
              <a:buChar char="—"/>
            </a:pPr>
            <a:r>
              <a:rPr lang="en-US" dirty="0" smtClean="0"/>
              <a:t>Types of releases, exposure pathways and protective actions</a:t>
            </a:r>
          </a:p>
          <a:p>
            <a:pPr lvl="1">
              <a:buFont typeface="Calibri" pitchFamily="34" charset="0"/>
              <a:buChar char="—"/>
            </a:pPr>
            <a:r>
              <a:rPr lang="en-US" dirty="0" smtClean="0"/>
              <a:t>Dose calculations and field monitoring</a:t>
            </a:r>
          </a:p>
          <a:p>
            <a:pPr lvl="1">
              <a:buFont typeface="Calibri" pitchFamily="34" charset="0"/>
              <a:buChar char="—"/>
            </a:pPr>
            <a:r>
              <a:rPr lang="en-US" dirty="0" smtClean="0"/>
              <a:t>Goals of emergency preparedness and response</a:t>
            </a:r>
          </a:p>
          <a:p>
            <a:pPr>
              <a:buNone/>
            </a:pPr>
            <a:r>
              <a:rPr lang="en-US" dirty="0" smtClean="0"/>
              <a:t>2. Planning basis</a:t>
            </a:r>
          </a:p>
          <a:p>
            <a:pPr lvl="1"/>
            <a:r>
              <a:rPr lang="en-US" dirty="0" smtClean="0"/>
              <a:t>Assessment of hazards</a:t>
            </a:r>
          </a:p>
          <a:p>
            <a:pPr lvl="1"/>
            <a:r>
              <a:rPr lang="en-US" dirty="0" smtClean="0"/>
              <a:t>Concept of operations</a:t>
            </a:r>
          </a:p>
          <a:p>
            <a:pPr lvl="1"/>
            <a:r>
              <a:rPr lang="en-US" dirty="0" smtClean="0"/>
              <a:t>Protection strategies</a:t>
            </a:r>
          </a:p>
          <a:p>
            <a:pPr lvl="1"/>
            <a:r>
              <a:rPr lang="en-US" dirty="0" smtClean="0"/>
              <a:t>Planning levels and responsibilities </a:t>
            </a:r>
          </a:p>
          <a:p>
            <a:pPr lvl="1"/>
            <a:r>
              <a:rPr lang="en-US" dirty="0" smtClean="0"/>
              <a:t>Establishing emergency response capabilities</a:t>
            </a:r>
          </a:p>
          <a:p>
            <a:pPr marL="514350" indent="-514350">
              <a:buNone/>
            </a:pPr>
            <a:endParaRPr lang="en-US" dirty="0" smtClean="0"/>
          </a:p>
        </p:txBody>
      </p:sp>
      <p:sp>
        <p:nvSpPr>
          <p:cNvPr id="6" name="Slide Number Placeholder 5"/>
          <p:cNvSpPr>
            <a:spLocks noGrp="1"/>
          </p:cNvSpPr>
          <p:nvPr>
            <p:ph type="sldNum" sz="quarter" idx="12"/>
          </p:nvPr>
        </p:nvSpPr>
        <p:spPr/>
        <p:txBody>
          <a:bodyPr/>
          <a:lstStyle/>
          <a:p>
            <a:fld id="{23A0628E-C12F-4F8C-9895-BCD5E30100D3}" type="slidenum">
              <a:rPr lang="en-US" smtClean="0"/>
              <a:pPr/>
              <a:t>5</a:t>
            </a:fld>
            <a:endParaRPr lang="en-US" dirty="0"/>
          </a:p>
        </p:txBody>
      </p:sp>
    </p:spTree>
    <p:extLst>
      <p:ext uri="{BB962C8B-B14F-4D97-AF65-F5344CB8AC3E}">
        <p14:creationId xmlns:p14="http://schemas.microsoft.com/office/powerpoint/2010/main" val="3177315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Basic concepts:</a:t>
            </a:r>
          </a:p>
          <a:p>
            <a:r>
              <a:rPr lang="en-US" dirty="0" smtClean="0"/>
              <a:t>Basics of radiation protection</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n-US" dirty="0" smtClean="0"/>
              <a:t>Types of exposure situations</a:t>
            </a:r>
          </a:p>
        </p:txBody>
      </p:sp>
      <p:sp>
        <p:nvSpPr>
          <p:cNvPr id="31747" name="Content Placeholder 2"/>
          <p:cNvSpPr>
            <a:spLocks noGrp="1"/>
          </p:cNvSpPr>
          <p:nvPr>
            <p:ph idx="1"/>
          </p:nvPr>
        </p:nvSpPr>
        <p:spPr/>
        <p:txBody>
          <a:bodyPr/>
          <a:lstStyle/>
          <a:p>
            <a:r>
              <a:rPr lang="en-GB" altLang="en-US" b="1" dirty="0" smtClean="0">
                <a:solidFill>
                  <a:schemeClr val="accent6">
                    <a:lumMod val="10000"/>
                  </a:schemeClr>
                </a:solidFill>
              </a:rPr>
              <a:t>Planned</a:t>
            </a:r>
            <a:r>
              <a:rPr lang="en-GB" altLang="en-US" dirty="0" smtClean="0">
                <a:solidFill>
                  <a:schemeClr val="accent6">
                    <a:lumMod val="10000"/>
                  </a:schemeClr>
                </a:solidFill>
              </a:rPr>
              <a:t> exposure situations</a:t>
            </a:r>
          </a:p>
          <a:p>
            <a:pPr lvl="1"/>
            <a:r>
              <a:rPr lang="en-GB" altLang="en-US" dirty="0" smtClean="0">
                <a:solidFill>
                  <a:schemeClr val="accent6">
                    <a:lumMod val="10000"/>
                  </a:schemeClr>
                </a:solidFill>
              </a:rPr>
              <a:t>Planned operation with source that results in (controlled) exposure</a:t>
            </a:r>
          </a:p>
          <a:p>
            <a:r>
              <a:rPr lang="en-GB" altLang="en-US" b="1" dirty="0" smtClean="0">
                <a:solidFill>
                  <a:schemeClr val="accent6">
                    <a:lumMod val="10000"/>
                  </a:schemeClr>
                </a:solidFill>
              </a:rPr>
              <a:t>Emergency</a:t>
            </a:r>
            <a:r>
              <a:rPr lang="en-GB" altLang="en-US" dirty="0" smtClean="0">
                <a:solidFill>
                  <a:schemeClr val="accent6">
                    <a:lumMod val="10000"/>
                  </a:schemeClr>
                </a:solidFill>
              </a:rPr>
              <a:t> exposure situations</a:t>
            </a:r>
          </a:p>
          <a:p>
            <a:pPr lvl="1"/>
            <a:r>
              <a:rPr lang="en-GB" altLang="en-US" dirty="0" smtClean="0">
                <a:solidFill>
                  <a:schemeClr val="accent6">
                    <a:lumMod val="10000"/>
                  </a:schemeClr>
                </a:solidFill>
              </a:rPr>
              <a:t>Result of an accident, malicious act or any other</a:t>
            </a:r>
          </a:p>
          <a:p>
            <a:pPr lvl="1"/>
            <a:r>
              <a:rPr lang="en-GB" altLang="en-US" dirty="0" smtClean="0">
                <a:solidFill>
                  <a:schemeClr val="accent6">
                    <a:lumMod val="10000"/>
                  </a:schemeClr>
                </a:solidFill>
              </a:rPr>
              <a:t>Requires prompt action</a:t>
            </a:r>
          </a:p>
          <a:p>
            <a:r>
              <a:rPr lang="en-GB" altLang="en-US" b="1" dirty="0" smtClean="0">
                <a:solidFill>
                  <a:schemeClr val="accent6">
                    <a:lumMod val="10000"/>
                  </a:schemeClr>
                </a:solidFill>
              </a:rPr>
              <a:t>Existing</a:t>
            </a:r>
            <a:r>
              <a:rPr lang="en-GB" altLang="en-US" dirty="0" smtClean="0">
                <a:solidFill>
                  <a:schemeClr val="accent6">
                    <a:lumMod val="10000"/>
                  </a:schemeClr>
                </a:solidFill>
              </a:rPr>
              <a:t> exposure situations</a:t>
            </a:r>
          </a:p>
          <a:p>
            <a:pPr lvl="1"/>
            <a:r>
              <a:rPr lang="en-GB" altLang="en-US" dirty="0" smtClean="0">
                <a:solidFill>
                  <a:schemeClr val="accent6">
                    <a:lumMod val="10000"/>
                  </a:schemeClr>
                </a:solidFill>
              </a:rPr>
              <a:t>Already exist when a decision on control has to be taken </a:t>
            </a:r>
          </a:p>
          <a:p>
            <a:pPr lvl="1"/>
            <a:r>
              <a:rPr lang="en-GB" altLang="en-US" dirty="0" smtClean="0">
                <a:solidFill>
                  <a:schemeClr val="accent6">
                    <a:lumMod val="10000"/>
                  </a:schemeClr>
                </a:solidFill>
              </a:rPr>
              <a:t>Include prolonged exposure situations after emergencies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altLang="en-US" dirty="0" smtClean="0"/>
              <a:t>Principles of radiation protection</a:t>
            </a:r>
          </a:p>
        </p:txBody>
      </p:sp>
      <p:sp>
        <p:nvSpPr>
          <p:cNvPr id="44035" name="Content Placeholder 2"/>
          <p:cNvSpPr>
            <a:spLocks noGrp="1"/>
          </p:cNvSpPr>
          <p:nvPr>
            <p:ph idx="1"/>
          </p:nvPr>
        </p:nvSpPr>
        <p:spPr>
          <a:xfrm>
            <a:off x="272480" y="1161256"/>
            <a:ext cx="9469397" cy="5468144"/>
          </a:xfrm>
        </p:spPr>
        <p:txBody>
          <a:bodyPr>
            <a:noAutofit/>
          </a:bodyPr>
          <a:lstStyle/>
          <a:p>
            <a:r>
              <a:rPr lang="en-GB" altLang="en-US" dirty="0" smtClean="0"/>
              <a:t>Justification</a:t>
            </a:r>
          </a:p>
          <a:p>
            <a:pPr lvl="1"/>
            <a:r>
              <a:rPr lang="en-GB" altLang="en-US" sz="2400" dirty="0" smtClean="0"/>
              <a:t>No practice unless it is justified</a:t>
            </a:r>
          </a:p>
          <a:p>
            <a:pPr lvl="1"/>
            <a:r>
              <a:rPr lang="en-GB" altLang="en-US" sz="2400" dirty="0" smtClean="0"/>
              <a:t>During emergency exposure: any protective actions or remedial actions should do more good than harm</a:t>
            </a:r>
          </a:p>
          <a:p>
            <a:r>
              <a:rPr lang="en-GB" altLang="en-US" dirty="0" smtClean="0"/>
              <a:t>Optimization</a:t>
            </a:r>
          </a:p>
          <a:p>
            <a:pPr lvl="1"/>
            <a:r>
              <a:rPr lang="en-GB" altLang="en-US" sz="2400" dirty="0" smtClean="0"/>
              <a:t>For all exposure situations: optimization of protection and safety</a:t>
            </a:r>
          </a:p>
          <a:p>
            <a:pPr lvl="1"/>
            <a:r>
              <a:rPr lang="en-GB" altLang="en-US" sz="2400" dirty="0" smtClean="0"/>
              <a:t>In emergency exposure situations: as low as reasonably achievable (ALARA)</a:t>
            </a:r>
          </a:p>
          <a:p>
            <a:r>
              <a:rPr lang="en-GB" altLang="en-US" dirty="0" smtClean="0"/>
              <a:t>Dose Limits</a:t>
            </a:r>
          </a:p>
          <a:p>
            <a:pPr lvl="1"/>
            <a:r>
              <a:rPr lang="en-GB" altLang="en-US" sz="2400" dirty="0" smtClean="0"/>
              <a:t>In planned exposure situations </a:t>
            </a:r>
          </a:p>
          <a:p>
            <a:pPr lvl="1"/>
            <a:r>
              <a:rPr lang="en-GB" altLang="en-US" sz="2400" dirty="0" smtClean="0"/>
              <a:t>Other than medical</a:t>
            </a:r>
          </a:p>
          <a:p>
            <a:pPr lvl="1"/>
            <a:r>
              <a:rPr lang="en-GB" altLang="en-US" sz="2400" dirty="0" smtClean="0"/>
              <a:t>Avoid the excess of dose limits</a:t>
            </a:r>
          </a:p>
        </p:txBody>
      </p:sp>
      <p:pic>
        <p:nvPicPr>
          <p:cNvPr id="491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5246" y="4509079"/>
            <a:ext cx="1629555" cy="2173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416987" y="6309320"/>
            <a:ext cx="1164101" cy="215444"/>
          </a:xfrm>
          <a:prstGeom prst="rect">
            <a:avLst/>
          </a:prstGeom>
          <a:noFill/>
        </p:spPr>
        <p:txBody>
          <a:bodyPr wrap="non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 courtesy ICRP</a:t>
            </a:r>
            <a:endParaRPr lang="en-GB" sz="800" i="1" dirty="0">
              <a:latin typeface="+mn-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smtClean="0"/>
              <a:t>Optimization of radiation protection</a:t>
            </a:r>
          </a:p>
        </p:txBody>
      </p:sp>
      <p:sp>
        <p:nvSpPr>
          <p:cNvPr id="35843" name="Content Placeholder 2"/>
          <p:cNvSpPr>
            <a:spLocks noGrp="1"/>
          </p:cNvSpPr>
          <p:nvPr>
            <p:ph idx="1"/>
          </p:nvPr>
        </p:nvSpPr>
        <p:spPr>
          <a:xfrm>
            <a:off x="306124" y="1099037"/>
            <a:ext cx="9400584" cy="5556739"/>
          </a:xfrm>
        </p:spPr>
        <p:txBody>
          <a:bodyPr>
            <a:normAutofit lnSpcReduction="10000"/>
          </a:bodyPr>
          <a:lstStyle/>
          <a:p>
            <a:r>
              <a:rPr lang="en-US" altLang="en-US" dirty="0" smtClean="0">
                <a:solidFill>
                  <a:schemeClr val="accent6">
                    <a:lumMod val="10000"/>
                  </a:schemeClr>
                </a:solidFill>
              </a:rPr>
              <a:t>In </a:t>
            </a:r>
            <a:r>
              <a:rPr lang="en-US" altLang="en-US" b="1" dirty="0" smtClean="0">
                <a:solidFill>
                  <a:schemeClr val="accent6">
                    <a:lumMod val="10000"/>
                  </a:schemeClr>
                </a:solidFill>
              </a:rPr>
              <a:t>planned</a:t>
            </a:r>
            <a:r>
              <a:rPr lang="en-US" altLang="en-US" dirty="0" smtClean="0">
                <a:solidFill>
                  <a:schemeClr val="accent6">
                    <a:lumMod val="10000"/>
                  </a:schemeClr>
                </a:solidFill>
              </a:rPr>
              <a:t> exposure situations</a:t>
            </a:r>
          </a:p>
          <a:p>
            <a:pPr lvl="1"/>
            <a:r>
              <a:rPr lang="en-US" altLang="en-US" b="1" dirty="0" smtClean="0">
                <a:solidFill>
                  <a:srgbClr val="FF0000"/>
                </a:solidFill>
              </a:rPr>
              <a:t>Dose constraints</a:t>
            </a:r>
          </a:p>
          <a:p>
            <a:r>
              <a:rPr lang="en-US" altLang="en-US" dirty="0" smtClean="0">
                <a:solidFill>
                  <a:schemeClr val="accent6">
                    <a:lumMod val="10000"/>
                  </a:schemeClr>
                </a:solidFill>
              </a:rPr>
              <a:t>In </a:t>
            </a:r>
            <a:r>
              <a:rPr lang="en-US" altLang="en-US" b="1" dirty="0" smtClean="0">
                <a:solidFill>
                  <a:schemeClr val="accent6">
                    <a:lumMod val="10000"/>
                  </a:schemeClr>
                </a:solidFill>
              </a:rPr>
              <a:t>emergency</a:t>
            </a:r>
            <a:r>
              <a:rPr lang="en-US" altLang="en-US" dirty="0" smtClean="0">
                <a:solidFill>
                  <a:schemeClr val="accent6">
                    <a:lumMod val="10000"/>
                  </a:schemeClr>
                </a:solidFill>
              </a:rPr>
              <a:t> and </a:t>
            </a:r>
            <a:r>
              <a:rPr lang="en-US" altLang="en-US" b="1" dirty="0" smtClean="0">
                <a:solidFill>
                  <a:schemeClr val="accent6">
                    <a:lumMod val="10000"/>
                  </a:schemeClr>
                </a:solidFill>
              </a:rPr>
              <a:t>existing</a:t>
            </a:r>
            <a:r>
              <a:rPr lang="en-US" altLang="en-US" dirty="0" smtClean="0">
                <a:solidFill>
                  <a:schemeClr val="accent6">
                    <a:lumMod val="10000"/>
                  </a:schemeClr>
                </a:solidFill>
              </a:rPr>
              <a:t> exposure situations</a:t>
            </a:r>
          </a:p>
          <a:p>
            <a:pPr lvl="1"/>
            <a:r>
              <a:rPr lang="en-US" altLang="en-US" b="1" dirty="0" smtClean="0">
                <a:solidFill>
                  <a:srgbClr val="C00000"/>
                </a:solidFill>
              </a:rPr>
              <a:t>Reference levels</a:t>
            </a:r>
            <a:r>
              <a:rPr lang="en-US" altLang="en-US" b="1" dirty="0" smtClean="0">
                <a:solidFill>
                  <a:schemeClr val="accent6">
                    <a:lumMod val="10000"/>
                  </a:schemeClr>
                </a:solidFill>
              </a:rPr>
              <a:t> </a:t>
            </a:r>
            <a:r>
              <a:rPr lang="en-US" altLang="en-US" dirty="0" smtClean="0">
                <a:solidFill>
                  <a:schemeClr val="accent6">
                    <a:lumMod val="10000"/>
                  </a:schemeClr>
                </a:solidFill>
              </a:rPr>
              <a:t>= </a:t>
            </a:r>
            <a:r>
              <a:rPr lang="en-GB" altLang="en-US" dirty="0" smtClean="0"/>
              <a:t>levels of dose</a:t>
            </a:r>
          </a:p>
          <a:p>
            <a:pPr lvl="2"/>
            <a:r>
              <a:rPr lang="en-GB" altLang="en-US" sz="2800" dirty="0" smtClean="0"/>
              <a:t>above which it is unacceptable to plan to allow exposures to occur → protective actions to be implemented</a:t>
            </a:r>
          </a:p>
          <a:p>
            <a:pPr lvl="2"/>
            <a:r>
              <a:rPr lang="en-GB" altLang="en-US" sz="2800" dirty="0" smtClean="0"/>
              <a:t>below which – the ALARA principle has to be applied</a:t>
            </a:r>
          </a:p>
          <a:p>
            <a:r>
              <a:rPr lang="en-GB" altLang="en-US" dirty="0" smtClean="0"/>
              <a:t>Chosen value will depend upon prevailing circumstances</a:t>
            </a:r>
          </a:p>
          <a:p>
            <a:r>
              <a:rPr lang="en-GB" altLang="en-US" dirty="0" smtClean="0"/>
              <a:t>Used in designing and selecting protection strategies</a:t>
            </a:r>
            <a:endParaRPr lang="en-US" altLang="en-US" dirty="0" smtClean="0">
              <a:solidFill>
                <a:schemeClr val="accent6">
                  <a:lumMod val="10000"/>
                </a:schemeClr>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p:txBody>
          <a:bodyPr/>
          <a:lstStyle/>
          <a:p>
            <a:r>
              <a:rPr lang="en-US" altLang="en-US" dirty="0" smtClean="0"/>
              <a:t>Types of health effects</a:t>
            </a:r>
            <a:endParaRPr lang="en-GB" altLang="en-US" dirty="0" smtClean="0"/>
          </a:p>
        </p:txBody>
      </p:sp>
      <p:sp>
        <p:nvSpPr>
          <p:cNvPr id="38915" name="Content Placeholder 4"/>
          <p:cNvSpPr>
            <a:spLocks noGrp="1"/>
          </p:cNvSpPr>
          <p:nvPr>
            <p:ph idx="1"/>
          </p:nvPr>
        </p:nvSpPr>
        <p:spPr>
          <a:xfrm>
            <a:off x="180000" y="1107831"/>
            <a:ext cx="9540000" cy="5372168"/>
          </a:xfrm>
        </p:spPr>
        <p:txBody>
          <a:bodyPr>
            <a:normAutofit/>
          </a:bodyPr>
          <a:lstStyle/>
          <a:p>
            <a:r>
              <a:rPr lang="en-GB" altLang="en-US" b="1" dirty="0" smtClean="0"/>
              <a:t>Deterministic</a:t>
            </a:r>
            <a:r>
              <a:rPr lang="en-GB" altLang="en-US" dirty="0" smtClean="0"/>
              <a:t>: for which a threshold level of dose exists:</a:t>
            </a:r>
          </a:p>
          <a:p>
            <a:pPr lvl="1"/>
            <a:r>
              <a:rPr lang="en-GB" altLang="en-US" sz="3200" dirty="0" smtClean="0"/>
              <a:t>Below the threshold - there is no effect</a:t>
            </a:r>
          </a:p>
          <a:p>
            <a:pPr lvl="1"/>
            <a:r>
              <a:rPr lang="en-GB" altLang="en-US" sz="3200" dirty="0" smtClean="0"/>
              <a:t>Above the threshold - the severity increases with the dose received</a:t>
            </a:r>
          </a:p>
          <a:p>
            <a:pPr lvl="1"/>
            <a:r>
              <a:rPr lang="en-US" altLang="en-US" sz="3200" dirty="0" smtClean="0"/>
              <a:t>Threshold differs for different organs and effects </a:t>
            </a:r>
          </a:p>
          <a:p>
            <a:pPr lvl="1"/>
            <a:r>
              <a:rPr lang="en-US" altLang="en-US" sz="3200" dirty="0" smtClean="0"/>
              <a:t>Many cells die or have altered function</a:t>
            </a:r>
          </a:p>
          <a:p>
            <a:pPr lvl="1"/>
            <a:r>
              <a:rPr lang="en-US" altLang="en-US" sz="3200" dirty="0" smtClean="0"/>
              <a:t>Fatal or life threatening or results in a permanent injury</a:t>
            </a:r>
          </a:p>
          <a:p>
            <a:pPr lvl="1"/>
            <a:r>
              <a:rPr lang="en-US" altLang="en-US" sz="3200" dirty="0" smtClean="0"/>
              <a:t>Reduced quality of life</a:t>
            </a:r>
            <a:endParaRPr lang="en-GB" altLang="en-US" sz="3200"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r>
              <a:rPr lang="en-US" altLang="en-US" dirty="0" smtClean="0"/>
              <a:t>Types of health effects – cont’d</a:t>
            </a:r>
            <a:endParaRPr lang="en-GB" altLang="en-US" dirty="0" smtClean="0"/>
          </a:p>
        </p:txBody>
      </p:sp>
      <p:sp>
        <p:nvSpPr>
          <p:cNvPr id="34819" name="Rectangle 5"/>
          <p:cNvSpPr>
            <a:spLocks noGrp="1" noChangeArrowheads="1"/>
          </p:cNvSpPr>
          <p:nvPr>
            <p:ph idx="1"/>
          </p:nvPr>
        </p:nvSpPr>
        <p:spPr>
          <a:xfrm>
            <a:off x="180000" y="1099038"/>
            <a:ext cx="9540000" cy="5380961"/>
          </a:xfrm>
        </p:spPr>
        <p:txBody>
          <a:bodyPr>
            <a:noAutofit/>
          </a:bodyPr>
          <a:lstStyle/>
          <a:p>
            <a:r>
              <a:rPr lang="en-GB" altLang="en-US" b="1" dirty="0" smtClean="0"/>
              <a:t>Stochastic</a:t>
            </a:r>
            <a:r>
              <a:rPr lang="en-GB" altLang="en-US" dirty="0" smtClean="0"/>
              <a:t>: generally occurs without a threshold level of dose</a:t>
            </a:r>
          </a:p>
          <a:p>
            <a:pPr lvl="1"/>
            <a:r>
              <a:rPr lang="en-GB" altLang="en-US" dirty="0" smtClean="0"/>
              <a:t>No threshold level of dose</a:t>
            </a:r>
          </a:p>
          <a:p>
            <a:pPr lvl="1"/>
            <a:r>
              <a:rPr lang="en-GB" altLang="en-US" dirty="0" smtClean="0"/>
              <a:t>Probability proportional to the dose</a:t>
            </a:r>
          </a:p>
          <a:p>
            <a:pPr lvl="1"/>
            <a:r>
              <a:rPr lang="en-GB" altLang="en-US" dirty="0" smtClean="0"/>
              <a:t>Severity independent of the dose</a:t>
            </a:r>
          </a:p>
          <a:p>
            <a:pPr lvl="1"/>
            <a:r>
              <a:rPr lang="en-GB" altLang="en-US" dirty="0" smtClean="0"/>
              <a:t>Latency period of several years for cancer</a:t>
            </a:r>
          </a:p>
          <a:p>
            <a:pPr lvl="1"/>
            <a:r>
              <a:rPr lang="en-US" altLang="en-US" dirty="0" smtClean="0"/>
              <a:t>Includes radiation induced cancers, leukemia and hereditary effects</a:t>
            </a:r>
            <a:endParaRPr lang="en-US" altLang="en-US" sz="32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altLang="en-US" dirty="0" err="1" smtClean="0"/>
              <a:t>Dosimetric</a:t>
            </a:r>
            <a:r>
              <a:rPr lang="en-GB" altLang="en-US" dirty="0" smtClean="0"/>
              <a:t> quantities for radiation protection</a:t>
            </a:r>
            <a:endParaRPr lang="en-US" altLang="en-US" dirty="0" smtClean="0"/>
          </a:p>
        </p:txBody>
      </p:sp>
      <p:pic>
        <p:nvPicPr>
          <p:cNvPr id="46083" name="Content Placeholder 4"/>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1832654" y="1412776"/>
            <a:ext cx="6388210" cy="4572000"/>
          </a:xfrm>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Application of </a:t>
            </a:r>
            <a:r>
              <a:rPr lang="en-US" altLang="en-US" dirty="0" err="1" smtClean="0"/>
              <a:t>dosimetric</a:t>
            </a:r>
            <a:r>
              <a:rPr lang="en-US" altLang="en-US" dirty="0" smtClean="0"/>
              <a:t> quantities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13</a:t>
            </a:fld>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585" y="1278022"/>
            <a:ext cx="7747938" cy="5258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Basic concepts:</a:t>
            </a:r>
          </a:p>
          <a:p>
            <a:r>
              <a:rPr lang="en-US" dirty="0" smtClean="0"/>
              <a:t>Types of releases, exposure pathways and protective actions</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GB" noProof="0" dirty="0" smtClean="0">
                <a:cs typeface="Calibri" pitchFamily="34" charset="0"/>
              </a:rPr>
              <a:t>Types of releases</a:t>
            </a:r>
          </a:p>
        </p:txBody>
      </p:sp>
      <p:sp>
        <p:nvSpPr>
          <p:cNvPr id="73730" name="Content Placeholder 2"/>
          <p:cNvSpPr>
            <a:spLocks noGrp="1"/>
          </p:cNvSpPr>
          <p:nvPr>
            <p:ph idx="1"/>
          </p:nvPr>
        </p:nvSpPr>
        <p:spPr bwMode="auto">
          <a:xfrm>
            <a:off x="514218" y="1484313"/>
            <a:ext cx="8428321" cy="4679950"/>
          </a:xfrm>
          <a:noFill/>
          <a:ln>
            <a:miter lim="800000"/>
            <a:headEnd/>
            <a:tailEnd/>
          </a:ln>
        </p:spPr>
        <p:txBody>
          <a:bodyPr vert="horz" wrap="square" lIns="91440" tIns="45720" rIns="91440" bIns="45720" numCol="1" anchor="t" anchorCtr="0" compatLnSpc="1">
            <a:prstTxWarp prst="textNoShape">
              <a:avLst/>
            </a:prstTxWarp>
            <a:normAutofit/>
          </a:bodyPr>
          <a:lstStyle/>
          <a:p>
            <a:pPr marL="358775" indent="-358775" eaLnBrk="1" hangingPunct="1">
              <a:buFont typeface="Arial" charset="0"/>
              <a:buChar char="•"/>
            </a:pPr>
            <a:r>
              <a:rPr lang="en-GB" noProof="0" dirty="0" smtClean="0">
                <a:cs typeface="Calibri" pitchFamily="34" charset="0"/>
              </a:rPr>
              <a:t>Nuclear accidents can produce two types of releases:</a:t>
            </a:r>
          </a:p>
          <a:p>
            <a:pPr marL="719138" lvl="1" indent="-358775" eaLnBrk="1" hangingPunct="1">
              <a:buFont typeface="Arial" charset="0"/>
              <a:buChar char="−"/>
            </a:pPr>
            <a:r>
              <a:rPr lang="en-GB" sz="3200" b="1" noProof="0" dirty="0" smtClean="0">
                <a:cs typeface="Calibri" pitchFamily="34" charset="0"/>
              </a:rPr>
              <a:t>Airborne releases: </a:t>
            </a:r>
            <a:r>
              <a:rPr lang="en-GB" sz="3200" noProof="0" dirty="0" smtClean="0">
                <a:cs typeface="Calibri" pitchFamily="34" charset="0"/>
              </a:rPr>
              <a:t>release of radioactive material into the atmosphere, forming a plume and producing ground contamination</a:t>
            </a:r>
          </a:p>
          <a:p>
            <a:pPr lvl="1" eaLnBrk="1" fontAlgn="auto" hangingPunct="1"/>
            <a:r>
              <a:rPr lang="en-GB" sz="3200" b="1" noProof="0" dirty="0" smtClean="0">
                <a:cs typeface="Calibri" pitchFamily="34" charset="0"/>
              </a:rPr>
              <a:t>Liquid</a:t>
            </a:r>
            <a:r>
              <a:rPr lang="en-GB" sz="3200" noProof="0" dirty="0" smtClean="0">
                <a:cs typeface="Calibri" pitchFamily="34" charset="0"/>
              </a:rPr>
              <a:t> </a:t>
            </a:r>
            <a:r>
              <a:rPr lang="en-GB" sz="3200" b="1" noProof="0" dirty="0" smtClean="0">
                <a:cs typeface="Calibri" pitchFamily="34" charset="0"/>
              </a:rPr>
              <a:t>releases</a:t>
            </a:r>
            <a:r>
              <a:rPr lang="en-GB" sz="3200" noProof="0" dirty="0" smtClean="0">
                <a:cs typeface="Calibri" pitchFamily="34" charset="0"/>
              </a:rPr>
              <a:t>: the radioactive material is discharged into water bodies (ground water</a:t>
            </a:r>
            <a:r>
              <a:rPr lang="en-GB" sz="3200" dirty="0" smtClean="0">
                <a:cs typeface="Calibri" pitchFamily="34" charset="0"/>
              </a:rPr>
              <a:t>, </a:t>
            </a:r>
            <a:r>
              <a:rPr lang="en-GB" sz="3200" noProof="0" dirty="0" smtClean="0">
                <a:cs typeface="Calibri" pitchFamily="34" charset="0"/>
              </a:rPr>
              <a:t>rivers, lakes and the sea)</a:t>
            </a:r>
            <a:endParaRPr lang="en-GB" sz="3200" dirty="0" smtClean="0">
              <a:cs typeface="Calibri" pitchFamily="34" charset="0"/>
            </a:endParaRPr>
          </a:p>
          <a:p>
            <a:pPr marL="0" indent="0" eaLnBrk="1" hangingPunct="1">
              <a:buNone/>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4D7A7F7C-6265-4C88-AA18-6303BDA640E2}" type="slidenum">
              <a:rPr lang="en-US" smtClean="0"/>
              <a:pPr>
                <a:defRPr/>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72764" y="6010275"/>
            <a:ext cx="3584046"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7826" name="Title 1"/>
          <p:cNvSpPr>
            <a:spLocks noGrp="1"/>
          </p:cNvSpPr>
          <p:nvPr>
            <p:ph type="title"/>
          </p:nvPr>
        </p:nvSpPr>
        <p:spPr/>
        <p:txBody>
          <a:bodyPr/>
          <a:lstStyle/>
          <a:p>
            <a:pPr eaLnBrk="1" hangingPunct="1"/>
            <a:r>
              <a:rPr lang="en-GB" noProof="0" dirty="0" smtClean="0">
                <a:cs typeface="Calibri" pitchFamily="34" charset="0"/>
              </a:rPr>
              <a:t>Ground </a:t>
            </a:r>
            <a:r>
              <a:rPr lang="en-GB" dirty="0" smtClean="0">
                <a:cs typeface="Calibri" pitchFamily="34" charset="0"/>
              </a:rPr>
              <a:t>contamination</a:t>
            </a:r>
            <a:endParaRPr lang="en-GB" noProof="0" dirty="0" smtClean="0">
              <a:cs typeface="Calibri" pitchFamily="34" charset="0"/>
            </a:endParaRPr>
          </a:p>
        </p:txBody>
      </p:sp>
      <p:sp>
        <p:nvSpPr>
          <p:cNvPr id="3" name="Content Placeholder 2"/>
          <p:cNvSpPr>
            <a:spLocks noGrp="1"/>
          </p:cNvSpPr>
          <p:nvPr>
            <p:ph idx="1"/>
          </p:nvPr>
        </p:nvSpPr>
        <p:spPr>
          <a:xfrm>
            <a:off x="0" y="1203766"/>
            <a:ext cx="9906000" cy="5486401"/>
          </a:xfrm>
        </p:spPr>
        <p:txBody>
          <a:bodyPr>
            <a:normAutofit fontScale="92500" lnSpcReduction="10000"/>
          </a:bodyPr>
          <a:lstStyle/>
          <a:p>
            <a:pPr marL="358775" indent="-358775">
              <a:buFont typeface="Arial" charset="0"/>
              <a:buChar char="•"/>
            </a:pPr>
            <a:r>
              <a:rPr lang="en-GB" dirty="0" smtClean="0">
                <a:cs typeface="Calibri" pitchFamily="34" charset="0"/>
              </a:rPr>
              <a:t>The </a:t>
            </a:r>
            <a:r>
              <a:rPr lang="en-GB" b="1" dirty="0" smtClean="0">
                <a:cs typeface="Calibri" pitchFamily="34" charset="0"/>
              </a:rPr>
              <a:t>plume will travel downwind</a:t>
            </a:r>
            <a:r>
              <a:rPr lang="en-GB" dirty="0" smtClean="0">
                <a:cs typeface="Calibri" pitchFamily="34" charset="0"/>
              </a:rPr>
              <a:t> and the concentration of radioactive materials will tend to decrease in the air, as it travels further from the facility → the external dose from the plume (cloud shine) and the inhalation dose will also decrease with distance</a:t>
            </a:r>
          </a:p>
          <a:p>
            <a:pPr eaLnBrk="1" fontAlgn="auto" hangingPunct="1">
              <a:defRPr/>
            </a:pPr>
            <a:r>
              <a:rPr lang="en-GB" noProof="0" dirty="0" smtClean="0"/>
              <a:t>Depositions on the ground will become then the main risk for external exposure and for contamination</a:t>
            </a:r>
          </a:p>
          <a:p>
            <a:pPr eaLnBrk="1" fontAlgn="auto" hangingPunct="1">
              <a:defRPr/>
            </a:pPr>
            <a:r>
              <a:rPr lang="en-GB" noProof="0" dirty="0" smtClean="0"/>
              <a:t>Depositions can be increased by precipitation (rain)</a:t>
            </a:r>
          </a:p>
          <a:p>
            <a:pPr lvl="1" eaLnBrk="1" fontAlgn="auto" hangingPunct="1">
              <a:defRPr/>
            </a:pPr>
            <a:r>
              <a:rPr lang="en-GB" sz="3200" noProof="0" dirty="0" smtClean="0"/>
              <a:t>Washes down radionuclides</a:t>
            </a:r>
          </a:p>
          <a:p>
            <a:pPr lvl="1" eaLnBrk="1" fontAlgn="auto" hangingPunct="1">
              <a:defRPr/>
            </a:pPr>
            <a:r>
              <a:rPr lang="en-GB" sz="3200" noProof="0" dirty="0" smtClean="0"/>
              <a:t>Hot spots along the rain path</a:t>
            </a:r>
          </a:p>
          <a:p>
            <a:pPr eaLnBrk="1" fontAlgn="auto" hangingPunct="1">
              <a:defRPr/>
            </a:pPr>
            <a:r>
              <a:rPr lang="en-GB" b="1" noProof="0" dirty="0" smtClean="0"/>
              <a:t>Hot spots </a:t>
            </a:r>
            <a:r>
              <a:rPr lang="en-GB" noProof="0" dirty="0" smtClean="0"/>
              <a:t>= areas with higher</a:t>
            </a:r>
          </a:p>
          <a:p>
            <a:pPr eaLnBrk="1" fontAlgn="auto" hangingPunct="1">
              <a:buNone/>
              <a:defRPr/>
            </a:pPr>
            <a:r>
              <a:rPr lang="en-GB" dirty="0" smtClean="0"/>
              <a:t>	</a:t>
            </a:r>
            <a:r>
              <a:rPr lang="en-GB" noProof="0" dirty="0" smtClean="0"/>
              <a:t>radiation or contamination levels</a:t>
            </a:r>
          </a:p>
          <a:p>
            <a:pPr marL="0" indent="0" eaLnBrk="1" fontAlgn="auto" hangingPunct="1">
              <a:buFont typeface="Arial" panose="020B0604020202020204" pitchFamily="34" charset="0"/>
              <a:buNone/>
              <a:defRPr/>
            </a:pPr>
            <a:endParaRPr lang="en-GB" noProof="0" dirty="0"/>
          </a:p>
        </p:txBody>
      </p:sp>
      <p:sp>
        <p:nvSpPr>
          <p:cNvPr id="4" name="Slide Number Placeholder 3"/>
          <p:cNvSpPr>
            <a:spLocks noGrp="1"/>
          </p:cNvSpPr>
          <p:nvPr>
            <p:ph type="sldNum" sz="quarter" idx="10"/>
          </p:nvPr>
        </p:nvSpPr>
        <p:spPr/>
        <p:txBody>
          <a:bodyPr/>
          <a:lstStyle/>
          <a:p>
            <a:pPr>
              <a:defRPr/>
            </a:pPr>
            <a:fld id="{C895EC42-ED01-4BDF-9D17-45268299A8E3}" type="slidenum">
              <a:rPr lang="en-GB"/>
              <a:pPr>
                <a:defRPr/>
              </a:pPr>
              <a:t>16</a:t>
            </a:fld>
            <a:endParaRPr lang="en-GB" dirty="0"/>
          </a:p>
        </p:txBody>
      </p:sp>
      <p:pic>
        <p:nvPicPr>
          <p:cNvPr id="77829" name="Picture 2"/>
          <p:cNvPicPr>
            <a:picLocks noChangeAspect="1" noChangeArrowheads="1"/>
          </p:cNvPicPr>
          <p:nvPr/>
        </p:nvPicPr>
        <p:blipFill>
          <a:blip r:embed="rId3"/>
          <a:srcRect/>
          <a:stretch>
            <a:fillRect/>
          </a:stretch>
        </p:blipFill>
        <p:spPr bwMode="auto">
          <a:xfrm>
            <a:off x="5694717" y="4861265"/>
            <a:ext cx="3725146" cy="1634238"/>
          </a:xfrm>
          <a:prstGeom prst="rect">
            <a:avLst/>
          </a:prstGeom>
          <a:noFill/>
          <a:ln w="9525">
            <a:noFill/>
            <a:miter lim="800000"/>
            <a:headEnd/>
            <a:tailEnd/>
          </a:ln>
        </p:spPr>
      </p:pic>
    </p:spTree>
    <p:extLst>
      <p:ext uri="{BB962C8B-B14F-4D97-AF65-F5344CB8AC3E}">
        <p14:creationId xmlns:p14="http://schemas.microsoft.com/office/powerpoint/2010/main" val="3656458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altLang="en-US" noProof="0" dirty="0" smtClean="0"/>
              <a:t>Exposure pathways</a:t>
            </a:r>
          </a:p>
        </p:txBody>
      </p:sp>
      <p:sp>
        <p:nvSpPr>
          <p:cNvPr id="30723" name="Content Placeholder 2"/>
          <p:cNvSpPr>
            <a:spLocks noGrp="1"/>
          </p:cNvSpPr>
          <p:nvPr>
            <p:ph idx="1"/>
          </p:nvPr>
        </p:nvSpPr>
        <p:spPr>
          <a:xfrm>
            <a:off x="306123" y="1524000"/>
            <a:ext cx="4179094" cy="4572000"/>
          </a:xfrm>
        </p:spPr>
        <p:txBody>
          <a:bodyPr/>
          <a:lstStyle/>
          <a:p>
            <a:r>
              <a:rPr lang="en-GB" altLang="en-US" noProof="0" dirty="0" smtClean="0"/>
              <a:t>External exposure </a:t>
            </a:r>
          </a:p>
          <a:p>
            <a:r>
              <a:rPr lang="en-GB" altLang="en-US" noProof="0" dirty="0" smtClean="0"/>
              <a:t>Inhalation</a:t>
            </a:r>
          </a:p>
          <a:p>
            <a:r>
              <a:rPr lang="en-GB" altLang="en-US" noProof="0" dirty="0" smtClean="0"/>
              <a:t>Ingestion</a:t>
            </a:r>
          </a:p>
          <a:p>
            <a:r>
              <a:rPr lang="en-GB" altLang="en-US" noProof="0" dirty="0" smtClean="0"/>
              <a:t>Contamination of skin and clothing</a:t>
            </a:r>
          </a:p>
        </p:txBody>
      </p:sp>
      <p:pic>
        <p:nvPicPr>
          <p:cNvPr id="3072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9310" y="1556792"/>
            <a:ext cx="5377895" cy="318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Grp="1" noChangeArrowheads="1"/>
          </p:cNvSpPr>
          <p:nvPr>
            <p:ph type="title"/>
          </p:nvPr>
        </p:nvSpPr>
        <p:spPr/>
        <p:txBody>
          <a:bodyPr/>
          <a:lstStyle/>
          <a:p>
            <a:r>
              <a:rPr lang="en-GB" altLang="en-US" noProof="0" dirty="0" smtClean="0"/>
              <a:t>Sheltering</a:t>
            </a:r>
          </a:p>
        </p:txBody>
      </p:sp>
      <p:sp>
        <p:nvSpPr>
          <p:cNvPr id="41988" name="Rectangle 7"/>
          <p:cNvSpPr>
            <a:spLocks noGrp="1" noChangeArrowheads="1"/>
          </p:cNvSpPr>
          <p:nvPr>
            <p:ph type="body" idx="1"/>
          </p:nvPr>
        </p:nvSpPr>
        <p:spPr>
          <a:xfrm>
            <a:off x="306124" y="1524000"/>
            <a:ext cx="9173156" cy="4572000"/>
          </a:xfrm>
        </p:spPr>
        <p:txBody>
          <a:bodyPr>
            <a:normAutofit/>
          </a:bodyPr>
          <a:lstStyle/>
          <a:p>
            <a:r>
              <a:rPr lang="en-GB" altLang="en-US" noProof="0" dirty="0" smtClean="0"/>
              <a:t>Protects against external radiation</a:t>
            </a:r>
          </a:p>
          <a:p>
            <a:r>
              <a:rPr lang="en-GB" altLang="en-US" noProof="0" dirty="0" smtClean="0"/>
              <a:t>Some protection against inhalation</a:t>
            </a:r>
          </a:p>
          <a:p>
            <a:r>
              <a:rPr lang="en-GB" altLang="en-US" noProof="0" dirty="0" smtClean="0"/>
              <a:t>Effectiveness depends on type of dwelling or structure</a:t>
            </a:r>
          </a:p>
          <a:p>
            <a:r>
              <a:rPr lang="en-GB" altLang="en-US" noProof="0" dirty="0" smtClean="0"/>
              <a:t>Duration limited to about 2 days</a:t>
            </a:r>
          </a:p>
          <a:p>
            <a:r>
              <a:rPr lang="en-GB" altLang="en-US" noProof="0" dirty="0" smtClean="0"/>
              <a:t>Must be prompt</a:t>
            </a:r>
          </a:p>
          <a:p>
            <a:r>
              <a:rPr lang="en-GB" altLang="en-US" noProof="0" dirty="0" smtClean="0"/>
              <a:t>Note that sheltering may lead to spontaneous evacuation</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altLang="en-US" noProof="0" dirty="0" smtClean="0"/>
              <a:t>Evacuation</a:t>
            </a:r>
          </a:p>
        </p:txBody>
      </p:sp>
      <p:sp>
        <p:nvSpPr>
          <p:cNvPr id="45059" name="Rectangle 3"/>
          <p:cNvSpPr>
            <a:spLocks noGrp="1" noChangeArrowheads="1"/>
          </p:cNvSpPr>
          <p:nvPr>
            <p:ph type="body" idx="1"/>
          </p:nvPr>
        </p:nvSpPr>
        <p:spPr/>
        <p:txBody>
          <a:bodyPr/>
          <a:lstStyle/>
          <a:p>
            <a:r>
              <a:rPr lang="en-GB" altLang="en-US" noProof="0" dirty="0" smtClean="0"/>
              <a:t>Evacuation during a release (even in a plume) is better than or as good as:</a:t>
            </a:r>
          </a:p>
          <a:p>
            <a:pPr lvl="1"/>
            <a:r>
              <a:rPr lang="en-GB" altLang="en-US" sz="3200" noProof="0" dirty="0" smtClean="0"/>
              <a:t>Shelter in normal houses within 5 km</a:t>
            </a:r>
          </a:p>
          <a:p>
            <a:pPr lvl="1"/>
            <a:r>
              <a:rPr lang="en-GB" altLang="en-US" sz="3200" noProof="0" dirty="0" smtClean="0"/>
              <a:t>Substantial shelter (inside large buildings) within 1-2 km</a:t>
            </a:r>
          </a:p>
          <a:p>
            <a:r>
              <a:rPr lang="en-GB" altLang="en-US" noProof="0" dirty="0" smtClean="0"/>
              <a:t>Must be timely to avoid external radiation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GB" altLang="en-US" noProof="0" dirty="0" smtClean="0"/>
              <a:t>Thyroid blocking </a:t>
            </a:r>
          </a:p>
        </p:txBody>
      </p:sp>
      <p:sp>
        <p:nvSpPr>
          <p:cNvPr id="47107" name="Rectangle 3"/>
          <p:cNvSpPr>
            <a:spLocks noGrp="1" noChangeArrowheads="1"/>
          </p:cNvSpPr>
          <p:nvPr>
            <p:ph type="body" idx="1"/>
          </p:nvPr>
        </p:nvSpPr>
        <p:spPr>
          <a:xfrm>
            <a:off x="306124" y="1524000"/>
            <a:ext cx="5036920" cy="4572000"/>
          </a:xfrm>
        </p:spPr>
        <p:txBody>
          <a:bodyPr/>
          <a:lstStyle/>
          <a:p>
            <a:r>
              <a:rPr lang="en-GB" altLang="en-US" noProof="0" dirty="0" smtClean="0"/>
              <a:t>Thyroid blocking (administration of stable iodine)</a:t>
            </a:r>
          </a:p>
          <a:p>
            <a:pPr lvl="1"/>
            <a:r>
              <a:rPr lang="en-GB" altLang="en-US" noProof="0" dirty="0" smtClean="0"/>
              <a:t>Protects the thyroid against accidental releases containing radioactive iodine</a:t>
            </a:r>
          </a:p>
          <a:p>
            <a:pPr lvl="1"/>
            <a:r>
              <a:rPr lang="en-GB" altLang="en-US" noProof="0" dirty="0" smtClean="0"/>
              <a:t>Is considered to be primarily effective for reduction of inhaled iodine</a:t>
            </a:r>
          </a:p>
          <a:p>
            <a:endParaRPr lang="en-GB" altLang="en-US" noProof="0" dirty="0" smtClean="0"/>
          </a:p>
        </p:txBody>
      </p:sp>
      <p:sp>
        <p:nvSpPr>
          <p:cNvPr id="6" name="Text Box 7"/>
          <p:cNvSpPr txBox="1">
            <a:spLocks noChangeArrowheads="1"/>
          </p:cNvSpPr>
          <p:nvPr/>
        </p:nvSpPr>
        <p:spPr bwMode="auto">
          <a:xfrm>
            <a:off x="4406939" y="1340769"/>
            <a:ext cx="36968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GB" b="1" dirty="0">
                <a:solidFill>
                  <a:srgbClr val="000000"/>
                </a:solidFill>
                <a:effectLst>
                  <a:outerShdw blurRad="38100" dist="38100" dir="2700000" algn="tl">
                    <a:srgbClr val="000000"/>
                  </a:outerShdw>
                </a:effectLst>
                <a:latin typeface="Arial" charset="0"/>
              </a:rPr>
              <a:t>100 mg of Iodine  </a:t>
            </a:r>
            <a:r>
              <a:rPr lang="en-GB" b="1" dirty="0" smtClean="0">
                <a:solidFill>
                  <a:srgbClr val="000000"/>
                </a:solidFill>
                <a:effectLst>
                  <a:outerShdw blurRad="38100" dist="38100" dir="2700000" algn="tl">
                    <a:srgbClr val="000000"/>
                  </a:outerShdw>
                </a:effectLst>
                <a:latin typeface="Arial" charset="0"/>
              </a:rPr>
              <a:t>≈ </a:t>
            </a:r>
            <a:r>
              <a:rPr lang="en-GB" b="1" dirty="0">
                <a:solidFill>
                  <a:srgbClr val="000000"/>
                </a:solidFill>
                <a:effectLst>
                  <a:outerShdw blurRad="38100" dist="38100" dir="2700000" algn="tl">
                    <a:srgbClr val="000000"/>
                  </a:outerShdw>
                </a:effectLst>
                <a:latin typeface="Arial" charset="0"/>
              </a:rPr>
              <a:t>130 mg of KI</a:t>
            </a:r>
          </a:p>
        </p:txBody>
      </p:sp>
      <p:pic>
        <p:nvPicPr>
          <p:cNvPr id="471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7070" y="1916114"/>
            <a:ext cx="4057203"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2054"/>
          <p:cNvGrpSpPr>
            <a:grpSpLocks/>
          </p:cNvGrpSpPr>
          <p:nvPr/>
        </p:nvGrpSpPr>
        <p:grpSpPr bwMode="auto">
          <a:xfrm>
            <a:off x="6669191" y="4464050"/>
            <a:ext cx="2063750" cy="2057400"/>
            <a:chOff x="4240" y="0"/>
            <a:chExt cx="1520" cy="1500"/>
          </a:xfrm>
        </p:grpSpPr>
        <p:pic>
          <p:nvPicPr>
            <p:cNvPr id="8" name="Picture 2052"/>
            <p:cNvPicPr>
              <a:picLocks noChangeAspect="1" noChangeArrowheads="1"/>
            </p:cNvPicPr>
            <p:nvPr/>
          </p:nvPicPr>
          <p:blipFill>
            <a:blip r:embed="rId4"/>
            <a:srcRect/>
            <a:stretch>
              <a:fillRect/>
            </a:stretch>
          </p:blipFill>
          <p:spPr bwMode="auto">
            <a:xfrm>
              <a:off x="4980" y="0"/>
              <a:ext cx="780" cy="1500"/>
            </a:xfrm>
            <a:prstGeom prst="rect">
              <a:avLst/>
            </a:prstGeom>
            <a:ln>
              <a:noFill/>
            </a:ln>
            <a:effectLst>
              <a:outerShdw blurRad="190500" algn="tl" rotWithShape="0">
                <a:srgbClr val="000000">
                  <a:alpha val="70000"/>
                </a:srgbClr>
              </a:outerShdw>
            </a:effectLst>
          </p:spPr>
        </p:pic>
        <p:pic>
          <p:nvPicPr>
            <p:cNvPr id="9" name="Picture 2053"/>
            <p:cNvPicPr>
              <a:picLocks noChangeAspect="1" noChangeArrowheads="1"/>
            </p:cNvPicPr>
            <p:nvPr/>
          </p:nvPicPr>
          <p:blipFill>
            <a:blip r:embed="rId5"/>
            <a:srcRect/>
            <a:stretch>
              <a:fillRect/>
            </a:stretch>
          </p:blipFill>
          <p:spPr bwMode="auto">
            <a:xfrm>
              <a:off x="4240" y="0"/>
              <a:ext cx="738" cy="1500"/>
            </a:xfrm>
            <a:prstGeom prst="rect">
              <a:avLst/>
            </a:prstGeom>
            <a:ln>
              <a:noFill/>
            </a:ln>
            <a:effectLst>
              <a:outerShdw blurRad="190500" algn="tl" rotWithShape="0">
                <a:srgbClr val="000000">
                  <a:alpha val="70000"/>
                </a:srgbClr>
              </a:outerShdw>
            </a:effectLst>
          </p:spPr>
        </p:pic>
      </p:gr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p:txBody>
          <a:bodyPr/>
          <a:lstStyle/>
          <a:p>
            <a:r>
              <a:rPr lang="en-GB" altLang="en-US" noProof="0" dirty="0" smtClean="0"/>
              <a:t>Restriction of food consumption</a:t>
            </a:r>
          </a:p>
        </p:txBody>
      </p:sp>
      <p:sp>
        <p:nvSpPr>
          <p:cNvPr id="49155" name="Rectangle 5"/>
          <p:cNvSpPr>
            <a:spLocks noGrp="1" noChangeArrowheads="1"/>
          </p:cNvSpPr>
          <p:nvPr>
            <p:ph type="body" idx="1"/>
          </p:nvPr>
        </p:nvSpPr>
        <p:spPr/>
        <p:txBody>
          <a:bodyPr/>
          <a:lstStyle/>
          <a:p>
            <a:r>
              <a:rPr lang="en-GB" altLang="en-US" noProof="0" dirty="0" smtClean="0"/>
              <a:t>Applied in the majority of reactor emergencies</a:t>
            </a:r>
          </a:p>
          <a:p>
            <a:r>
              <a:rPr lang="en-GB" altLang="en-US" noProof="0" dirty="0" smtClean="0"/>
              <a:t>Can be expensive</a:t>
            </a:r>
          </a:p>
          <a:p>
            <a:r>
              <a:rPr lang="en-GB" altLang="en-US" noProof="0" dirty="0" smtClean="0"/>
              <a:t>Potential detriment to farmers could necessitate compensation costs</a:t>
            </a:r>
          </a:p>
          <a:p>
            <a:r>
              <a:rPr lang="en-GB" altLang="en-US" noProof="0" dirty="0" smtClean="0"/>
              <a:t>Alternate food supplies may be required</a:t>
            </a:r>
          </a:p>
          <a:p>
            <a:r>
              <a:rPr lang="en-GB" altLang="en-US" noProof="0" dirty="0" smtClean="0"/>
              <a:t>Potential loss of confidence in food supplies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p:txBody>
          <a:bodyPr/>
          <a:lstStyle/>
          <a:p>
            <a:r>
              <a:rPr lang="en-GB" altLang="en-US" noProof="0" dirty="0" smtClean="0"/>
              <a:t>Relocation &amp; resettlement</a:t>
            </a:r>
          </a:p>
        </p:txBody>
      </p:sp>
      <p:sp>
        <p:nvSpPr>
          <p:cNvPr id="50179" name="Rectangle 1027"/>
          <p:cNvSpPr>
            <a:spLocks noGrp="1" noChangeArrowheads="1"/>
          </p:cNvSpPr>
          <p:nvPr>
            <p:ph type="body" idx="1"/>
          </p:nvPr>
        </p:nvSpPr>
        <p:spPr/>
        <p:txBody>
          <a:bodyPr>
            <a:normAutofit/>
          </a:bodyPr>
          <a:lstStyle/>
          <a:p>
            <a:r>
              <a:rPr lang="en-GB" altLang="en-US" noProof="0" dirty="0" smtClean="0"/>
              <a:t>Purpose of longer-term protective actions</a:t>
            </a:r>
          </a:p>
          <a:p>
            <a:pPr lvl="1"/>
            <a:r>
              <a:rPr lang="en-GB" altLang="en-US" sz="3200" noProof="0" dirty="0" smtClean="0"/>
              <a:t>To </a:t>
            </a:r>
            <a:r>
              <a:rPr lang="en-GB" altLang="en-US" sz="3200" b="1" noProof="0" dirty="0" smtClean="0"/>
              <a:t>reduce risk of stochastic effects </a:t>
            </a:r>
            <a:r>
              <a:rPr lang="en-GB" altLang="en-US" sz="3200" noProof="0" dirty="0" smtClean="0"/>
              <a:t>in exposed population</a:t>
            </a:r>
          </a:p>
          <a:p>
            <a:r>
              <a:rPr lang="en-GB" altLang="en-US" b="1" noProof="0" dirty="0" smtClean="0"/>
              <a:t>Relocation</a:t>
            </a:r>
          </a:p>
          <a:p>
            <a:pPr lvl="1"/>
            <a:r>
              <a:rPr lang="en-GB" altLang="en-US" sz="3200" noProof="0" dirty="0" smtClean="0"/>
              <a:t>Temporary action to avoid unnecessary high doses occurring over a period of time (e.g., months, years)</a:t>
            </a:r>
          </a:p>
          <a:p>
            <a:r>
              <a:rPr lang="en-GB" altLang="en-US" b="1" noProof="0" dirty="0" smtClean="0"/>
              <a:t>Resettlement</a:t>
            </a:r>
          </a:p>
          <a:p>
            <a:pPr lvl="1"/>
            <a:r>
              <a:rPr lang="en-GB" altLang="en-US" sz="3200" noProof="0" dirty="0" smtClean="0"/>
              <a:t>Lifelong action to avoid high individual doses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title"/>
          </p:nvPr>
        </p:nvSpPr>
        <p:spPr/>
        <p:txBody>
          <a:bodyPr/>
          <a:lstStyle/>
          <a:p>
            <a:r>
              <a:rPr lang="en-GB" altLang="en-US" noProof="0" dirty="0" smtClean="0"/>
              <a:t>Public monitoring and decontamination</a:t>
            </a:r>
          </a:p>
        </p:txBody>
      </p:sp>
      <p:sp>
        <p:nvSpPr>
          <p:cNvPr id="51203" name="Rectangle 8"/>
          <p:cNvSpPr>
            <a:spLocks noGrp="1" noChangeArrowheads="1"/>
          </p:cNvSpPr>
          <p:nvPr>
            <p:ph type="body" idx="1"/>
          </p:nvPr>
        </p:nvSpPr>
        <p:spPr/>
        <p:txBody>
          <a:bodyPr/>
          <a:lstStyle/>
          <a:p>
            <a:r>
              <a:rPr lang="en-GB" altLang="en-US" noProof="0" dirty="0" smtClean="0"/>
              <a:t>Public should be monitored</a:t>
            </a:r>
          </a:p>
          <a:p>
            <a:r>
              <a:rPr lang="en-GB" altLang="en-US" noProof="0" dirty="0" smtClean="0"/>
              <a:t>Monitoring should </a:t>
            </a:r>
            <a:r>
              <a:rPr lang="en-GB" altLang="en-US" u="sng" noProof="0" dirty="0" smtClean="0"/>
              <a:t>not delay</a:t>
            </a:r>
            <a:r>
              <a:rPr lang="en-GB" altLang="en-US" noProof="0" dirty="0" smtClean="0"/>
              <a:t> evacuation</a:t>
            </a:r>
          </a:p>
          <a:p>
            <a:r>
              <a:rPr lang="en-GB" altLang="en-US" noProof="0" dirty="0" smtClean="0"/>
              <a:t>Instruct people to take </a:t>
            </a:r>
            <a:r>
              <a:rPr lang="en-GB" altLang="en-US" b="1" noProof="0" dirty="0" smtClean="0"/>
              <a:t>personal protective actions</a:t>
            </a:r>
          </a:p>
          <a:p>
            <a:pPr lvl="1"/>
            <a:r>
              <a:rPr lang="en-GB" altLang="en-US" sz="3200" noProof="0" dirty="0" smtClean="0"/>
              <a:t>No eating, drinking or smoking in contaminated areas</a:t>
            </a:r>
          </a:p>
          <a:p>
            <a:pPr lvl="1"/>
            <a:r>
              <a:rPr lang="en-GB" altLang="en-US" sz="3200" noProof="0" dirty="0" smtClean="0"/>
              <a:t>Individual decontamination such as showering and changing clothes</a:t>
            </a:r>
          </a:p>
        </p:txBody>
      </p:sp>
      <p:sp>
        <p:nvSpPr>
          <p:cNvPr id="51205" name="Rectangle 2"/>
          <p:cNvSpPr>
            <a:spLocks noChangeArrowheads="1"/>
          </p:cNvSpPr>
          <p:nvPr/>
        </p:nvSpPr>
        <p:spPr bwMode="auto">
          <a:xfrm>
            <a:off x="761868" y="6248400"/>
            <a:ext cx="205687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51206" name="Rectangle 3"/>
          <p:cNvSpPr>
            <a:spLocks noChangeArrowheads="1"/>
          </p:cNvSpPr>
          <p:nvPr/>
        </p:nvSpPr>
        <p:spPr bwMode="auto">
          <a:xfrm>
            <a:off x="3429265" y="6248400"/>
            <a:ext cx="304747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51207" name="Rectangle 4"/>
          <p:cNvSpPr>
            <a:spLocks noChangeArrowheads="1"/>
          </p:cNvSpPr>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title"/>
          </p:nvPr>
        </p:nvSpPr>
        <p:spPr/>
        <p:txBody>
          <a:bodyPr/>
          <a:lstStyle/>
          <a:p>
            <a:r>
              <a:rPr lang="en-GB" altLang="en-US" noProof="0" dirty="0" smtClean="0"/>
              <a:t>Protection of emergency workers</a:t>
            </a:r>
          </a:p>
        </p:txBody>
      </p:sp>
      <p:sp>
        <p:nvSpPr>
          <p:cNvPr id="52228" name="Rectangle 7"/>
          <p:cNvSpPr>
            <a:spLocks noGrp="1" noChangeArrowheads="1"/>
          </p:cNvSpPr>
          <p:nvPr>
            <p:ph type="body" idx="1"/>
          </p:nvPr>
        </p:nvSpPr>
        <p:spPr>
          <a:xfrm>
            <a:off x="324287" y="1310640"/>
            <a:ext cx="9309233" cy="5196840"/>
          </a:xfrm>
        </p:spPr>
        <p:txBody>
          <a:bodyPr>
            <a:normAutofit lnSpcReduction="10000"/>
          </a:bodyPr>
          <a:lstStyle/>
          <a:p>
            <a:r>
              <a:rPr lang="en-GB" altLang="en-US" noProof="0" dirty="0" smtClean="0"/>
              <a:t>Emergency workers (including off-site responders) must</a:t>
            </a:r>
          </a:p>
          <a:p>
            <a:pPr lvl="1"/>
            <a:r>
              <a:rPr lang="en-GB" altLang="en-US" sz="3000" noProof="0" dirty="0" smtClean="0"/>
              <a:t>Be trained</a:t>
            </a:r>
          </a:p>
          <a:p>
            <a:pPr lvl="1"/>
            <a:r>
              <a:rPr lang="en-GB" altLang="en-US" sz="3000" noProof="0" dirty="0" smtClean="0"/>
              <a:t>Monitor dose</a:t>
            </a:r>
          </a:p>
          <a:p>
            <a:r>
              <a:rPr lang="en-GB" altLang="en-US" noProof="0" dirty="0" smtClean="0"/>
              <a:t>No emergency worker shall be exposed in excess of maximum single year dose limit for occupational exposure </a:t>
            </a:r>
            <a:r>
              <a:rPr lang="en-GB" altLang="en-US" u="sng" noProof="0" dirty="0" smtClean="0"/>
              <a:t>except</a:t>
            </a:r>
          </a:p>
          <a:p>
            <a:pPr lvl="1"/>
            <a:r>
              <a:rPr lang="en-GB" altLang="en-US" sz="3000" noProof="0" dirty="0" smtClean="0"/>
              <a:t>In case of </a:t>
            </a:r>
            <a:r>
              <a:rPr lang="en-GB" altLang="en-US" sz="3000" b="1" noProof="0" dirty="0" smtClean="0"/>
              <a:t>life saving </a:t>
            </a:r>
            <a:r>
              <a:rPr lang="en-GB" altLang="en-US" sz="3000" noProof="0" dirty="0" smtClean="0"/>
              <a:t>or preventing serious injury</a:t>
            </a:r>
          </a:p>
          <a:p>
            <a:pPr lvl="1"/>
            <a:r>
              <a:rPr lang="en-GB" altLang="en-US" sz="3000" noProof="0" dirty="0" smtClean="0"/>
              <a:t>If to </a:t>
            </a:r>
            <a:r>
              <a:rPr lang="en-GB" altLang="en-US" sz="3000" b="1" noProof="0" dirty="0" smtClean="0"/>
              <a:t>avert a large collective dose</a:t>
            </a:r>
          </a:p>
          <a:p>
            <a:pPr lvl="1"/>
            <a:r>
              <a:rPr lang="en-GB" altLang="en-US" sz="3000" noProof="0" dirty="0" smtClean="0"/>
              <a:t>When the development of </a:t>
            </a:r>
            <a:r>
              <a:rPr lang="en-GB" altLang="en-US" sz="3000" b="1" noProof="0" dirty="0" smtClean="0"/>
              <a:t>catastrophic conditions must be avoided</a:t>
            </a:r>
          </a:p>
          <a:p>
            <a:endParaRPr lang="en-GB" altLang="en-US" noProof="0" dirty="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Basic concepts:</a:t>
            </a:r>
          </a:p>
          <a:p>
            <a:r>
              <a:rPr lang="en-US" dirty="0" smtClean="0"/>
              <a:t>Dose calculations and field monitoring</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26" y="0"/>
            <a:ext cx="9000000" cy="900000"/>
          </a:xfrm>
        </p:spPr>
        <p:txBody>
          <a:bodyPr/>
          <a:lstStyle/>
          <a:p>
            <a:r>
              <a:rPr lang="en-GB" dirty="0" smtClean="0"/>
              <a:t>Dose projections models</a:t>
            </a:r>
            <a:endParaRPr lang="en-GB" dirty="0"/>
          </a:p>
        </p:txBody>
      </p:sp>
      <p:sp>
        <p:nvSpPr>
          <p:cNvPr id="3" name="Content Placeholder 2"/>
          <p:cNvSpPr>
            <a:spLocks noGrp="1"/>
          </p:cNvSpPr>
          <p:nvPr>
            <p:ph idx="1"/>
          </p:nvPr>
        </p:nvSpPr>
        <p:spPr>
          <a:xfrm>
            <a:off x="0" y="810228"/>
            <a:ext cx="9906000" cy="5669771"/>
          </a:xfrm>
        </p:spPr>
        <p:txBody>
          <a:bodyPr>
            <a:noAutofit/>
          </a:bodyPr>
          <a:lstStyle/>
          <a:p>
            <a:r>
              <a:rPr lang="en-GB" dirty="0" smtClean="0"/>
              <a:t>Primary role of dose projections: </a:t>
            </a:r>
          </a:p>
          <a:p>
            <a:pPr lvl="1"/>
            <a:r>
              <a:rPr lang="en-GB" dirty="0" smtClean="0"/>
              <a:t>To determine the extent of required protective actions or </a:t>
            </a:r>
          </a:p>
          <a:p>
            <a:pPr lvl="1"/>
            <a:r>
              <a:rPr lang="en-GB" dirty="0" smtClean="0"/>
              <a:t>To support the analysis that no action is required</a:t>
            </a:r>
            <a:r>
              <a:rPr lang="en-GB" sz="3200" dirty="0" smtClean="0"/>
              <a:t> </a:t>
            </a:r>
          </a:p>
          <a:p>
            <a:r>
              <a:rPr lang="en-GB" dirty="0" smtClean="0"/>
              <a:t>Dose projections are performed by using mathematical  models</a:t>
            </a:r>
          </a:p>
          <a:p>
            <a:pPr lvl="1"/>
            <a:r>
              <a:rPr lang="en-GB" dirty="0" smtClean="0"/>
              <a:t>Dose prediction models based on source term estimation</a:t>
            </a:r>
          </a:p>
          <a:p>
            <a:pPr lvl="1"/>
            <a:r>
              <a:rPr lang="en-GB" dirty="0" smtClean="0"/>
              <a:t>Dose prediction models based on environmental monitoring data</a:t>
            </a:r>
          </a:p>
          <a:p>
            <a:r>
              <a:rPr lang="en-GB" dirty="0" smtClean="0"/>
              <a:t>Dose projection models are useful tools </a:t>
            </a:r>
          </a:p>
          <a:p>
            <a:pPr lvl="1"/>
            <a:r>
              <a:rPr lang="en-GB" dirty="0" smtClean="0"/>
              <a:t>At the planning stage</a:t>
            </a:r>
          </a:p>
          <a:p>
            <a:pPr lvl="1"/>
            <a:r>
              <a:rPr lang="en-GB" dirty="0" smtClean="0"/>
              <a:t>Also during response phase, but not in the very first hours of an emergency!</a:t>
            </a:r>
          </a:p>
        </p:txBody>
      </p:sp>
    </p:spTree>
    <p:extLst>
      <p:ext uri="{BB962C8B-B14F-4D97-AF65-F5344CB8AC3E}">
        <p14:creationId xmlns:p14="http://schemas.microsoft.com/office/powerpoint/2010/main" val="2776709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Assumptions for calculations</a:t>
            </a:r>
            <a:endParaRPr lang="en-GB" dirty="0"/>
          </a:p>
        </p:txBody>
      </p:sp>
      <p:sp>
        <p:nvSpPr>
          <p:cNvPr id="3" name="Content Placeholder 2"/>
          <p:cNvSpPr>
            <a:spLocks noGrp="1"/>
          </p:cNvSpPr>
          <p:nvPr>
            <p:ph idx="1"/>
          </p:nvPr>
        </p:nvSpPr>
        <p:spPr/>
        <p:txBody>
          <a:bodyPr>
            <a:normAutofit/>
          </a:bodyPr>
          <a:lstStyle/>
          <a:p>
            <a:r>
              <a:rPr lang="en-GB" dirty="0" smtClean="0"/>
              <a:t>Assumptions (so called “input parameters”) to be made when calculating doses:</a:t>
            </a:r>
          </a:p>
          <a:p>
            <a:pPr lvl="1"/>
            <a:r>
              <a:rPr lang="en-GB" sz="3200" dirty="0" smtClean="0"/>
              <a:t>Source term</a:t>
            </a:r>
          </a:p>
          <a:p>
            <a:pPr lvl="1"/>
            <a:r>
              <a:rPr lang="en-GB" sz="3200" dirty="0" smtClean="0"/>
              <a:t>Release characteristics</a:t>
            </a:r>
          </a:p>
          <a:p>
            <a:pPr lvl="1"/>
            <a:r>
              <a:rPr lang="en-GB" sz="3200" dirty="0" smtClean="0"/>
              <a:t>Atmospheric dispersion</a:t>
            </a:r>
          </a:p>
          <a:p>
            <a:pPr lvl="1"/>
            <a:r>
              <a:rPr lang="en-GB" sz="3200" dirty="0" smtClean="0"/>
              <a:t>Dosimetry related parameters</a:t>
            </a:r>
          </a:p>
          <a:p>
            <a:r>
              <a:rPr lang="en-GB" dirty="0" smtClean="0"/>
              <a:t>Might </a:t>
            </a:r>
            <a:r>
              <a:rPr lang="en-GB" u="sng" dirty="0" smtClean="0"/>
              <a:t>not</a:t>
            </a:r>
            <a:r>
              <a:rPr lang="en-GB" dirty="0" smtClean="0"/>
              <a:t> be available in the urgent phase</a:t>
            </a:r>
          </a:p>
          <a:p>
            <a:r>
              <a:rPr lang="en-GB" dirty="0" smtClean="0"/>
              <a:t>Uncertainties in predicting the source term might significantly impact on the results of modelling</a:t>
            </a:r>
            <a:endParaRPr lang="en-GB" dirty="0"/>
          </a:p>
        </p:txBody>
      </p:sp>
    </p:spTree>
    <p:extLst>
      <p:ext uri="{BB962C8B-B14F-4D97-AF65-F5344CB8AC3E}">
        <p14:creationId xmlns:p14="http://schemas.microsoft.com/office/powerpoint/2010/main" val="120166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960" y="0"/>
            <a:ext cx="9000000" cy="900000"/>
          </a:xfrm>
        </p:spPr>
        <p:txBody>
          <a:bodyPr/>
          <a:lstStyle/>
          <a:p>
            <a:r>
              <a:rPr lang="en-GB" dirty="0" smtClean="0"/>
              <a:t>Source term</a:t>
            </a:r>
            <a:endParaRPr lang="en-GB" dirty="0"/>
          </a:p>
        </p:txBody>
      </p:sp>
      <p:sp>
        <p:nvSpPr>
          <p:cNvPr id="3" name="Content Placeholder 2"/>
          <p:cNvSpPr>
            <a:spLocks noGrp="1"/>
          </p:cNvSpPr>
          <p:nvPr>
            <p:ph idx="1"/>
          </p:nvPr>
        </p:nvSpPr>
        <p:spPr>
          <a:xfrm>
            <a:off x="306123" y="883920"/>
            <a:ext cx="9309233" cy="5791200"/>
          </a:xfrm>
        </p:spPr>
        <p:txBody>
          <a:bodyPr>
            <a:noAutofit/>
          </a:bodyPr>
          <a:lstStyle/>
          <a:p>
            <a:r>
              <a:rPr lang="en-GB" dirty="0" smtClean="0"/>
              <a:t>Type and quantity of radioactive materials (fission products and transuranic elements) released from the core of a reactor</a:t>
            </a:r>
          </a:p>
          <a:p>
            <a:r>
              <a:rPr lang="en-GB" dirty="0" smtClean="0"/>
              <a:t>Depends on: </a:t>
            </a:r>
          </a:p>
          <a:p>
            <a:pPr lvl="1"/>
            <a:r>
              <a:rPr lang="en-GB" sz="3200" dirty="0" smtClean="0"/>
              <a:t>Reactor design</a:t>
            </a:r>
          </a:p>
          <a:p>
            <a:pPr lvl="1"/>
            <a:r>
              <a:rPr lang="en-GB" sz="3200" dirty="0" smtClean="0"/>
              <a:t>Operating power at the time of the accident</a:t>
            </a:r>
          </a:p>
          <a:p>
            <a:pPr lvl="1"/>
            <a:r>
              <a:rPr lang="en-GB" sz="3200" dirty="0" smtClean="0"/>
              <a:t>Fuel type</a:t>
            </a:r>
          </a:p>
          <a:p>
            <a:pPr lvl="1"/>
            <a:r>
              <a:rPr lang="en-GB" sz="3200" dirty="0" smtClean="0"/>
              <a:t>Degree of fuel damage</a:t>
            </a:r>
          </a:p>
          <a:p>
            <a:pPr lvl="1"/>
            <a:r>
              <a:rPr lang="en-GB" sz="3200" dirty="0" smtClean="0"/>
              <a:t>Degree of containment damage</a:t>
            </a:r>
          </a:p>
          <a:p>
            <a:pPr lvl="1"/>
            <a:r>
              <a:rPr lang="en-GB" sz="3200" dirty="0" smtClean="0"/>
              <a:t>Degree of damage of other reactor components (sprays, filters, </a:t>
            </a:r>
            <a:r>
              <a:rPr lang="en-GB" sz="3200" dirty="0" err="1" smtClean="0"/>
              <a:t>etc</a:t>
            </a:r>
            <a:r>
              <a:rPr lang="en-GB" sz="3200" dirty="0" smtClean="0"/>
              <a:t>)</a:t>
            </a:r>
          </a:p>
        </p:txBody>
      </p:sp>
    </p:spTree>
    <p:extLst>
      <p:ext uri="{BB962C8B-B14F-4D97-AF65-F5344CB8AC3E}">
        <p14:creationId xmlns:p14="http://schemas.microsoft.com/office/powerpoint/2010/main" val="185503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Model uncertainties</a:t>
            </a:r>
            <a:endParaRPr lang="en-GB" dirty="0"/>
          </a:p>
        </p:txBody>
      </p:sp>
      <p:sp>
        <p:nvSpPr>
          <p:cNvPr id="3" name="Content Placeholder 2"/>
          <p:cNvSpPr>
            <a:spLocks noGrp="1"/>
          </p:cNvSpPr>
          <p:nvPr>
            <p:ph idx="1"/>
          </p:nvPr>
        </p:nvSpPr>
        <p:spPr>
          <a:xfrm>
            <a:off x="180000" y="1259998"/>
            <a:ext cx="9540000" cy="5598001"/>
          </a:xfrm>
        </p:spPr>
        <p:txBody>
          <a:bodyPr>
            <a:normAutofit fontScale="92500" lnSpcReduction="10000"/>
          </a:bodyPr>
          <a:lstStyle/>
          <a:p>
            <a:r>
              <a:rPr lang="en-GB" dirty="0" smtClean="0"/>
              <a:t>Source term uncertainties</a:t>
            </a:r>
          </a:p>
          <a:p>
            <a:pPr lvl="1"/>
            <a:r>
              <a:rPr lang="en-GB" sz="3000" dirty="0" smtClean="0"/>
              <a:t>Controlled stack release – vary by a factor of 2 to 3</a:t>
            </a:r>
          </a:p>
          <a:p>
            <a:pPr lvl="1"/>
            <a:r>
              <a:rPr lang="en-GB" sz="3000" dirty="0" smtClean="0"/>
              <a:t>For uncontrolled release – vary by one to three orders of magnitude</a:t>
            </a:r>
          </a:p>
          <a:p>
            <a:r>
              <a:rPr lang="en-GB" dirty="0" smtClean="0"/>
              <a:t>Release uncertainties</a:t>
            </a:r>
          </a:p>
          <a:p>
            <a:r>
              <a:rPr lang="en-GB" dirty="0" smtClean="0"/>
              <a:t>Atmospheric dispersion modelling uncertainties</a:t>
            </a:r>
          </a:p>
          <a:p>
            <a:r>
              <a:rPr lang="en-GB" dirty="0" smtClean="0"/>
              <a:t>Dosimetry related uncertainties </a:t>
            </a:r>
          </a:p>
          <a:p>
            <a:r>
              <a:rPr lang="en-GB" dirty="0" smtClean="0"/>
              <a:t>Don’t use them during the urgent phase of the response! </a:t>
            </a:r>
          </a:p>
          <a:p>
            <a:pPr lvl="1"/>
            <a:r>
              <a:rPr lang="en-GB" sz="3000" dirty="0" smtClean="0"/>
              <a:t>Dose projections models based on source term estimation cannot be effectively used for making decisions during the urgent phase</a:t>
            </a:r>
            <a:r>
              <a:rPr lang="en-GB" dirty="0" smtClean="0"/>
              <a:t/>
            </a:r>
            <a:br>
              <a:rPr lang="en-GB" dirty="0" smtClean="0"/>
            </a:br>
            <a:endParaRPr lang="en-GB" dirty="0"/>
          </a:p>
        </p:txBody>
      </p:sp>
    </p:spTree>
    <p:extLst>
      <p:ext uri="{BB962C8B-B14F-4D97-AF65-F5344CB8AC3E}">
        <p14:creationId xmlns:p14="http://schemas.microsoft.com/office/powerpoint/2010/main" val="283995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 of models</a:t>
            </a:r>
            <a:endParaRPr lang="en-GB" dirty="0"/>
          </a:p>
        </p:txBody>
      </p:sp>
      <p:sp>
        <p:nvSpPr>
          <p:cNvPr id="3" name="Content Placeholder 2"/>
          <p:cNvSpPr>
            <a:spLocks noGrp="1"/>
          </p:cNvSpPr>
          <p:nvPr>
            <p:ph idx="1"/>
          </p:nvPr>
        </p:nvSpPr>
        <p:spPr>
          <a:xfrm>
            <a:off x="0" y="1061878"/>
            <a:ext cx="9906000" cy="5796121"/>
          </a:xfrm>
        </p:spPr>
        <p:txBody>
          <a:bodyPr>
            <a:noAutofit/>
          </a:bodyPr>
          <a:lstStyle/>
          <a:p>
            <a:r>
              <a:rPr lang="en-GB" dirty="0" smtClean="0"/>
              <a:t>Models are useful during the planning / preparedness phase</a:t>
            </a:r>
          </a:p>
          <a:p>
            <a:pPr lvl="1"/>
            <a:r>
              <a:rPr lang="en-GB" dirty="0" smtClean="0"/>
              <a:t>To develop appropriate protection strategies for emergencies consequent to severe nuclear accidents</a:t>
            </a:r>
          </a:p>
          <a:p>
            <a:r>
              <a:rPr lang="en-GB" dirty="0" smtClean="0"/>
              <a:t>Experience from Chernobyl and Fukushima Daiichi NPPs emergencies</a:t>
            </a:r>
          </a:p>
          <a:p>
            <a:pPr lvl="1"/>
            <a:r>
              <a:rPr lang="en-GB" dirty="0" smtClean="0"/>
              <a:t>Location, size and timing of the releases were not predicted</a:t>
            </a:r>
          </a:p>
          <a:p>
            <a:pPr lvl="1"/>
            <a:r>
              <a:rPr lang="en-GB" dirty="0" smtClean="0"/>
              <a:t>Releases occurred over a period of days to weeks</a:t>
            </a:r>
          </a:p>
          <a:p>
            <a:pPr lvl="1"/>
            <a:r>
              <a:rPr lang="en-GB" dirty="0" smtClean="0"/>
              <a:t>Release rates and compositions could not be assessed by the control room operators; they were assessed later on, based on measurements</a:t>
            </a:r>
          </a:p>
        </p:txBody>
      </p:sp>
    </p:spTree>
    <p:extLst>
      <p:ext uri="{BB962C8B-B14F-4D97-AF65-F5344CB8AC3E}">
        <p14:creationId xmlns:p14="http://schemas.microsoft.com/office/powerpoint/2010/main" val="193147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Dose calculations based on measurements</a:t>
            </a:r>
            <a:endParaRPr lang="en-GB" dirty="0"/>
          </a:p>
        </p:txBody>
      </p:sp>
      <p:sp>
        <p:nvSpPr>
          <p:cNvPr id="3" name="Content Placeholder 2"/>
          <p:cNvSpPr>
            <a:spLocks noGrp="1"/>
          </p:cNvSpPr>
          <p:nvPr>
            <p:ph idx="1"/>
          </p:nvPr>
        </p:nvSpPr>
        <p:spPr/>
        <p:txBody>
          <a:bodyPr>
            <a:normAutofit/>
          </a:bodyPr>
          <a:lstStyle/>
          <a:p>
            <a:r>
              <a:rPr lang="en-GB" dirty="0" smtClean="0"/>
              <a:t>Calculate doses starting from isotopic concentrations measured in air or on ground</a:t>
            </a:r>
          </a:p>
          <a:p>
            <a:pPr lvl="1"/>
            <a:r>
              <a:rPr lang="en-GB" sz="3200" dirty="0" smtClean="0"/>
              <a:t>Usually: ground shine, cloud immersion, inhalation and total effective doses are computed</a:t>
            </a:r>
          </a:p>
          <a:p>
            <a:pPr lvl="1"/>
            <a:r>
              <a:rPr lang="en-GB" sz="3200" dirty="0" smtClean="0"/>
              <a:t>For pre-defined integration times </a:t>
            </a:r>
          </a:p>
          <a:p>
            <a:r>
              <a:rPr lang="en-GB" dirty="0" smtClean="0"/>
              <a:t>Dose computations and dose factors are the same as in source term estimation models</a:t>
            </a:r>
            <a:endParaRPr lang="en-GB" dirty="0"/>
          </a:p>
        </p:txBody>
      </p:sp>
    </p:spTree>
    <p:extLst>
      <p:ext uri="{BB962C8B-B14F-4D97-AF65-F5344CB8AC3E}">
        <p14:creationId xmlns:p14="http://schemas.microsoft.com/office/powerpoint/2010/main" val="112408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pPr eaLnBrk="1" hangingPunct="1"/>
            <a:r>
              <a:rPr lang="en-GB" noProof="0" dirty="0" smtClean="0">
                <a:cs typeface="Calibri" pitchFamily="34" charset="0"/>
              </a:rPr>
              <a:t>Dose calculations and field monitoring</a:t>
            </a:r>
          </a:p>
        </p:txBody>
      </p:sp>
      <p:sp>
        <p:nvSpPr>
          <p:cNvPr id="108546" name="Content Placeholder 2"/>
          <p:cNvSpPr>
            <a:spLocks noGrp="1"/>
          </p:cNvSpPr>
          <p:nvPr>
            <p:ph idx="1"/>
          </p:nvPr>
        </p:nvSpPr>
        <p:spPr bwMode="auto">
          <a:xfrm>
            <a:off x="320040" y="1082040"/>
            <a:ext cx="9235440" cy="5349240"/>
          </a:xfrm>
          <a:noFill/>
          <a:ln>
            <a:miter lim="800000"/>
            <a:headEnd/>
            <a:tailEnd/>
          </a:ln>
        </p:spPr>
        <p:txBody>
          <a:bodyPr vert="horz" wrap="square" lIns="91440" tIns="45720" rIns="91440" bIns="45720" numCol="1" anchor="t" anchorCtr="0" compatLnSpc="1">
            <a:prstTxWarp prst="textNoShape">
              <a:avLst/>
            </a:prstTxWarp>
            <a:normAutofit/>
          </a:bodyPr>
          <a:lstStyle/>
          <a:p>
            <a:pPr marL="358775" indent="-358775" eaLnBrk="1" hangingPunct="1">
              <a:buFont typeface="Arial" charset="0"/>
              <a:buChar char="•"/>
            </a:pPr>
            <a:r>
              <a:rPr lang="en-GB" noProof="0" dirty="0" smtClean="0">
                <a:cs typeface="Calibri" pitchFamily="34" charset="0"/>
              </a:rPr>
              <a:t>After urgent protective actions are implemented</a:t>
            </a:r>
          </a:p>
          <a:p>
            <a:pPr lvl="1" eaLnBrk="1" fontAlgn="auto" hangingPunct="1"/>
            <a:r>
              <a:rPr lang="en-GB" dirty="0">
                <a:cs typeface="Calibri" pitchFamily="34" charset="0"/>
              </a:rPr>
              <a:t>To assess areas warranting early protective and other response actions</a:t>
            </a:r>
          </a:p>
          <a:p>
            <a:pPr marL="358775" indent="-358775" eaLnBrk="1" hangingPunct="1">
              <a:buFont typeface="Arial" charset="0"/>
              <a:buChar char="•"/>
            </a:pPr>
            <a:r>
              <a:rPr lang="en-GB" noProof="0" dirty="0" smtClean="0">
                <a:cs typeface="Calibri" pitchFamily="34" charset="0"/>
              </a:rPr>
              <a:t>Model projections </a:t>
            </a:r>
          </a:p>
          <a:p>
            <a:pPr lvl="1" eaLnBrk="1" fontAlgn="auto" hangingPunct="1"/>
            <a:r>
              <a:rPr lang="en-GB" dirty="0">
                <a:cs typeface="Calibri" pitchFamily="34" charset="0"/>
              </a:rPr>
              <a:t>Helpful to direct monitoring efforts</a:t>
            </a:r>
          </a:p>
          <a:p>
            <a:pPr lvl="1" eaLnBrk="1" fontAlgn="auto" hangingPunct="1"/>
            <a:r>
              <a:rPr lang="en-GB" dirty="0">
                <a:cs typeface="Calibri" pitchFamily="34" charset="0"/>
              </a:rPr>
              <a:t>But actions not to be limited to model projections!</a:t>
            </a:r>
          </a:p>
          <a:p>
            <a:pPr marL="358775" indent="-358775" eaLnBrk="1" hangingPunct="1">
              <a:buFont typeface="Arial" charset="0"/>
              <a:buChar char="•"/>
            </a:pPr>
            <a:r>
              <a:rPr lang="en-GB" noProof="0" dirty="0" smtClean="0">
                <a:cs typeface="Calibri" pitchFamily="34" charset="0"/>
              </a:rPr>
              <a:t>Actual field monitoring results </a:t>
            </a:r>
          </a:p>
          <a:p>
            <a:pPr lvl="1" eaLnBrk="1" fontAlgn="auto" hangingPunct="1"/>
            <a:r>
              <a:rPr lang="en-GB" dirty="0">
                <a:cs typeface="Calibri" pitchFamily="34" charset="0"/>
              </a:rPr>
              <a:t>Can differ considerably from calculations</a:t>
            </a:r>
          </a:p>
          <a:p>
            <a:pPr lvl="1" eaLnBrk="1" fontAlgn="auto" hangingPunct="1"/>
            <a:r>
              <a:rPr lang="en-GB" dirty="0">
                <a:cs typeface="Calibri" pitchFamily="34" charset="0"/>
              </a:rPr>
              <a:t>Calculations show averages, not hot spots </a:t>
            </a:r>
          </a:p>
          <a:p>
            <a:pPr marL="358775" indent="-358775" eaLnBrk="1" hangingPunct="1">
              <a:buFont typeface="Arial" charset="0"/>
              <a:buChar char="•"/>
            </a:pPr>
            <a:endParaRPr lang="en-GB" noProof="0" dirty="0" smtClean="0">
              <a:cs typeface="Calibri" pitchFamily="34" charset="0"/>
            </a:endParaRPr>
          </a:p>
          <a:p>
            <a:pPr marL="358775" indent="-358775" eaLnBrk="1" hangingPunct="1">
              <a:buFont typeface="Arial" charset="0"/>
              <a:buChar char="•"/>
            </a:pPr>
            <a:endParaRPr lang="en-GB" noProof="0" dirty="0" smtClean="0">
              <a:cs typeface="Calibri" pitchFamily="34" charset="0"/>
            </a:endParaRP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19D60086-C0F9-4A12-B24F-5625D16F8773}" type="slidenum">
              <a:rPr lang="en-GB"/>
              <a:pPr>
                <a:defRPr/>
              </a:pPr>
              <a:t>32</a:t>
            </a:fld>
            <a:endParaRPr lang="en-GB"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Basic concepts:</a:t>
            </a:r>
          </a:p>
          <a:p>
            <a:r>
              <a:rPr lang="en-US" dirty="0" smtClean="0"/>
              <a:t>Goals of emergency preparedness and response</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title"/>
          </p:nvPr>
        </p:nvSpPr>
        <p:spPr/>
        <p:txBody>
          <a:bodyPr/>
          <a:lstStyle/>
          <a:p>
            <a:r>
              <a:rPr lang="en-GB" altLang="en-US" dirty="0" smtClean="0"/>
              <a:t>Goals of emergency response</a:t>
            </a:r>
          </a:p>
        </p:txBody>
      </p:sp>
      <p:sp>
        <p:nvSpPr>
          <p:cNvPr id="30723" name="Rectangle 7"/>
          <p:cNvSpPr>
            <a:spLocks noGrp="1" noChangeArrowheads="1"/>
          </p:cNvSpPr>
          <p:nvPr>
            <p:ph type="body" idx="1"/>
          </p:nvPr>
        </p:nvSpPr>
        <p:spPr>
          <a:xfrm>
            <a:off x="306123" y="1524000"/>
            <a:ext cx="8459808" cy="4572000"/>
          </a:xfrm>
        </p:spPr>
        <p:txBody>
          <a:bodyPr>
            <a:normAutofit lnSpcReduction="10000"/>
          </a:bodyPr>
          <a:lstStyle/>
          <a:p>
            <a:pPr>
              <a:defRPr/>
            </a:pPr>
            <a:r>
              <a:rPr lang="en-GB" altLang="en-US" dirty="0" smtClean="0"/>
              <a:t>To </a:t>
            </a:r>
            <a:r>
              <a:rPr lang="en-GB" altLang="en-US" b="1" dirty="0" smtClean="0"/>
              <a:t>regain control </a:t>
            </a:r>
            <a:r>
              <a:rPr lang="en-GB" altLang="en-US" dirty="0" smtClean="0"/>
              <a:t>of the situation and to mitigate consequences</a:t>
            </a:r>
          </a:p>
          <a:p>
            <a:pPr>
              <a:defRPr/>
            </a:pPr>
            <a:r>
              <a:rPr lang="en-GB" altLang="en-US" dirty="0" smtClean="0"/>
              <a:t>To </a:t>
            </a:r>
            <a:r>
              <a:rPr lang="en-GB" altLang="en-US" b="1" dirty="0" smtClean="0"/>
              <a:t>save lives</a:t>
            </a:r>
          </a:p>
          <a:p>
            <a:pPr>
              <a:defRPr/>
            </a:pPr>
            <a:r>
              <a:rPr lang="en-GB" altLang="en-US" dirty="0" smtClean="0"/>
              <a:t>To avoid or to minimize severe </a:t>
            </a:r>
            <a:r>
              <a:rPr lang="en-GB" altLang="en-US" b="1" dirty="0" smtClean="0"/>
              <a:t>deterministic</a:t>
            </a:r>
            <a:r>
              <a:rPr lang="en-GB" altLang="en-US" dirty="0" smtClean="0"/>
              <a:t> effects</a:t>
            </a:r>
          </a:p>
          <a:p>
            <a:pPr>
              <a:defRPr/>
            </a:pPr>
            <a:r>
              <a:rPr lang="en-GB" altLang="en-US" dirty="0" smtClean="0"/>
              <a:t>To render </a:t>
            </a:r>
            <a:r>
              <a:rPr lang="en-GB" altLang="en-US" b="1" dirty="0" smtClean="0"/>
              <a:t>first aid</a:t>
            </a:r>
          </a:p>
          <a:p>
            <a:pPr lvl="1">
              <a:defRPr/>
            </a:pPr>
            <a:r>
              <a:rPr lang="en-GB" altLang="en-US" dirty="0" smtClean="0"/>
              <a:t>Provide critical medical treatment</a:t>
            </a:r>
          </a:p>
          <a:p>
            <a:pPr lvl="1">
              <a:defRPr/>
            </a:pPr>
            <a:r>
              <a:rPr lang="en-GB" altLang="en-US" dirty="0" smtClean="0"/>
              <a:t>Manage the treatment of radiation injuries</a:t>
            </a:r>
          </a:p>
          <a:p>
            <a:pPr>
              <a:defRPr/>
            </a:pPr>
            <a:r>
              <a:rPr lang="en-GB" altLang="en-US" dirty="0" smtClean="0"/>
              <a:t>To reduce the risk of </a:t>
            </a:r>
            <a:r>
              <a:rPr lang="en-GB" altLang="en-US" b="1" dirty="0" smtClean="0"/>
              <a:t>stochastic</a:t>
            </a:r>
            <a:r>
              <a:rPr lang="en-GB" altLang="en-US" dirty="0" smtClean="0"/>
              <a:t> effects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title"/>
          </p:nvPr>
        </p:nvSpPr>
        <p:spPr/>
        <p:txBody>
          <a:bodyPr/>
          <a:lstStyle/>
          <a:p>
            <a:r>
              <a:rPr lang="en-GB" altLang="en-US" dirty="0" smtClean="0"/>
              <a:t>Goals of emergency response – cont’d</a:t>
            </a:r>
          </a:p>
        </p:txBody>
      </p:sp>
      <p:sp>
        <p:nvSpPr>
          <p:cNvPr id="31747" name="Rectangle 7"/>
          <p:cNvSpPr>
            <a:spLocks noGrp="1" noChangeArrowheads="1"/>
          </p:cNvSpPr>
          <p:nvPr>
            <p:ph type="body" idx="1"/>
          </p:nvPr>
        </p:nvSpPr>
        <p:spPr/>
        <p:txBody>
          <a:bodyPr>
            <a:normAutofit/>
          </a:bodyPr>
          <a:lstStyle/>
          <a:p>
            <a:r>
              <a:rPr lang="en-GB" altLang="en-US" dirty="0" smtClean="0"/>
              <a:t>To keep the public </a:t>
            </a:r>
            <a:r>
              <a:rPr lang="en-GB" altLang="en-US" b="1" dirty="0" smtClean="0"/>
              <a:t>informed</a:t>
            </a:r>
            <a:r>
              <a:rPr lang="en-GB" altLang="en-US" dirty="0" smtClean="0"/>
              <a:t> and maintain public </a:t>
            </a:r>
            <a:r>
              <a:rPr lang="en-GB" altLang="en-US" b="1" dirty="0" smtClean="0"/>
              <a:t>trust</a:t>
            </a:r>
          </a:p>
          <a:p>
            <a:r>
              <a:rPr lang="en-US" altLang="en-US" dirty="0" smtClean="0"/>
              <a:t>And to the extent practicable:</a:t>
            </a:r>
            <a:endParaRPr lang="en-GB" altLang="en-US" dirty="0" smtClean="0"/>
          </a:p>
          <a:p>
            <a:pPr lvl="1"/>
            <a:r>
              <a:rPr lang="en-GB" altLang="en-US" sz="3200" dirty="0" smtClean="0"/>
              <a:t>To mitigate non-radiological consequences</a:t>
            </a:r>
          </a:p>
          <a:p>
            <a:pPr lvl="1"/>
            <a:r>
              <a:rPr lang="en-GB" altLang="en-US" sz="3200" dirty="0" smtClean="0"/>
              <a:t>To protect property and the environment</a:t>
            </a:r>
          </a:p>
          <a:p>
            <a:pPr lvl="1"/>
            <a:r>
              <a:rPr lang="en-GB" altLang="en-US" sz="3200" dirty="0" smtClean="0"/>
              <a:t>To prepare for the resumption of normal social and economic activity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GB" altLang="en-US" dirty="0" smtClean="0"/>
              <a:t> Goal of emergency preparedness</a:t>
            </a:r>
          </a:p>
        </p:txBody>
      </p:sp>
      <p:sp>
        <p:nvSpPr>
          <p:cNvPr id="29699" name="Rectangle 3"/>
          <p:cNvSpPr>
            <a:spLocks noGrp="1" noChangeArrowheads="1"/>
          </p:cNvSpPr>
          <p:nvPr>
            <p:ph type="body" idx="1"/>
          </p:nvPr>
        </p:nvSpPr>
        <p:spPr/>
        <p:txBody>
          <a:bodyPr>
            <a:normAutofit fontScale="85000" lnSpcReduction="20000"/>
          </a:bodyPr>
          <a:lstStyle/>
          <a:p>
            <a:pPr>
              <a:defRPr/>
            </a:pPr>
            <a:r>
              <a:rPr lang="en-GB" altLang="en-US" dirty="0" smtClean="0"/>
              <a:t>An adequate capability is in place for an effective response in a nuclear or radiological emergency</a:t>
            </a:r>
          </a:p>
          <a:p>
            <a:pPr lvl="1">
              <a:defRPr/>
            </a:pPr>
            <a:r>
              <a:rPr lang="en-US" altLang="en-US" dirty="0" smtClean="0"/>
              <a:t>At the operating organization</a:t>
            </a:r>
          </a:p>
          <a:p>
            <a:pPr lvl="1">
              <a:defRPr/>
            </a:pPr>
            <a:r>
              <a:rPr lang="en-US" altLang="en-US" dirty="0" smtClean="0"/>
              <a:t>At local, regional and national levels and</a:t>
            </a:r>
          </a:p>
          <a:p>
            <a:pPr lvl="1">
              <a:defRPr/>
            </a:pPr>
            <a:r>
              <a:rPr lang="en-US" altLang="en-US" dirty="0" smtClean="0"/>
              <a:t>Where appropriate, at the international level </a:t>
            </a:r>
          </a:p>
          <a:p>
            <a:pPr lvl="1">
              <a:defRPr/>
            </a:pPr>
            <a:endParaRPr lang="en-GB" altLang="en-US" dirty="0" smtClean="0"/>
          </a:p>
          <a:p>
            <a:pPr>
              <a:defRPr/>
            </a:pPr>
            <a:r>
              <a:rPr lang="en-GB" altLang="en-US" dirty="0" smtClean="0"/>
              <a:t>An integrated set of infrastructural elements is in place, like: </a:t>
            </a:r>
          </a:p>
          <a:p>
            <a:pPr lvl="1">
              <a:defRPr/>
            </a:pPr>
            <a:r>
              <a:rPr lang="en-GB" altLang="en-US" dirty="0" smtClean="0"/>
              <a:t>Authority and responsibilities</a:t>
            </a:r>
          </a:p>
          <a:p>
            <a:pPr lvl="1">
              <a:defRPr/>
            </a:pPr>
            <a:r>
              <a:rPr lang="en-GB" altLang="en-US" dirty="0" smtClean="0"/>
              <a:t>Organization and staffing</a:t>
            </a:r>
          </a:p>
          <a:p>
            <a:pPr lvl="1">
              <a:defRPr/>
            </a:pPr>
            <a:r>
              <a:rPr lang="en-GB" altLang="en-US" dirty="0" smtClean="0"/>
              <a:t>Coordination</a:t>
            </a:r>
          </a:p>
          <a:p>
            <a:pPr lvl="1">
              <a:defRPr/>
            </a:pPr>
            <a:r>
              <a:rPr lang="en-GB" altLang="en-US" dirty="0" smtClean="0"/>
              <a:t>Plans and procedures</a:t>
            </a:r>
          </a:p>
          <a:p>
            <a:pPr lvl="1">
              <a:defRPr/>
            </a:pPr>
            <a:r>
              <a:rPr lang="en-GB" altLang="en-US" dirty="0" smtClean="0"/>
              <a:t>Tools, equipment and facilities</a:t>
            </a:r>
          </a:p>
          <a:p>
            <a:pPr lvl="1">
              <a:defRPr/>
            </a:pPr>
            <a:r>
              <a:rPr lang="en-GB" altLang="en-US" dirty="0" smtClean="0"/>
              <a:t>Training, drills and exercises, and</a:t>
            </a:r>
          </a:p>
          <a:p>
            <a:pPr lvl="1">
              <a:defRPr/>
            </a:pPr>
            <a:r>
              <a:rPr lang="en-GB" altLang="en-US" dirty="0" smtClean="0"/>
              <a:t>A management system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Planning basis: </a:t>
            </a:r>
          </a:p>
          <a:p>
            <a:r>
              <a:rPr lang="en-US" dirty="0" smtClean="0"/>
              <a:t>Assessment of hazards</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t>Assessment of hazards</a:t>
            </a:r>
          </a:p>
        </p:txBody>
      </p:sp>
      <p:sp>
        <p:nvSpPr>
          <p:cNvPr id="6147" name="Content Placeholder 2"/>
          <p:cNvSpPr>
            <a:spLocks noGrp="1"/>
          </p:cNvSpPr>
          <p:nvPr>
            <p:ph idx="1"/>
          </p:nvPr>
        </p:nvSpPr>
        <p:spPr>
          <a:xfrm>
            <a:off x="306487" y="1247776"/>
            <a:ext cx="9308909" cy="4848225"/>
          </a:xfrm>
        </p:spPr>
        <p:txBody>
          <a:bodyPr>
            <a:normAutofit/>
          </a:bodyPr>
          <a:lstStyle/>
          <a:p>
            <a:r>
              <a:rPr lang="en-US" altLang="en-US" dirty="0" smtClean="0"/>
              <a:t>The process of analyzing systematically the hazards associated with facilities, activities or sources within or beyond the borders of a State in order to identify:</a:t>
            </a:r>
          </a:p>
          <a:p>
            <a:pPr lvl="1">
              <a:buFontTx/>
              <a:buNone/>
            </a:pPr>
            <a:r>
              <a:rPr lang="en-US" altLang="en-US" sz="3200" dirty="0" smtClean="0"/>
              <a:t>	</a:t>
            </a:r>
            <a:r>
              <a:rPr lang="en-US" altLang="en-US" sz="3200" b="1" dirty="0" smtClean="0"/>
              <a:t>(a)</a:t>
            </a:r>
            <a:r>
              <a:rPr lang="en-US" altLang="en-US" sz="3200" dirty="0" smtClean="0"/>
              <a:t> events and associated areas for which protective actions may be required within the State;</a:t>
            </a:r>
          </a:p>
          <a:p>
            <a:pPr lvl="1">
              <a:buFontTx/>
              <a:buNone/>
            </a:pPr>
            <a:r>
              <a:rPr lang="en-US" altLang="en-US" sz="3200" dirty="0" smtClean="0"/>
              <a:t>	</a:t>
            </a:r>
            <a:r>
              <a:rPr lang="en-US" altLang="en-US" sz="3200" b="1" dirty="0" smtClean="0"/>
              <a:t>(b) </a:t>
            </a:r>
            <a:r>
              <a:rPr lang="en-US" altLang="en-US" sz="3200" dirty="0" smtClean="0"/>
              <a:t>actions that would be effective in mitigating the consequences of such events</a:t>
            </a:r>
          </a:p>
        </p:txBody>
      </p:sp>
      <p:sp>
        <p:nvSpPr>
          <p:cNvPr id="5" name="Slide Number Placeholder 4"/>
          <p:cNvSpPr>
            <a:spLocks noGrp="1"/>
          </p:cNvSpPr>
          <p:nvPr>
            <p:ph type="sldNum" sz="quarter" idx="10"/>
          </p:nvPr>
        </p:nvSpPr>
        <p:spPr/>
        <p:txBody>
          <a:bodyPr/>
          <a:lstStyle/>
          <a:p>
            <a:pPr>
              <a:defRPr/>
            </a:pPr>
            <a:fld id="{B598B734-AEB0-4E77-A698-50953A838D9A}" type="slidenum">
              <a:rPr lang="en-GB" smtClean="0"/>
              <a:pPr>
                <a:defRPr/>
              </a:pPr>
              <a:t>38</a:t>
            </a:fld>
            <a:endParaRPr lang="en-GB"/>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Assessment of hazards – cont’d</a:t>
            </a:r>
            <a:endParaRPr lang="en-US" dirty="0"/>
          </a:p>
        </p:txBody>
      </p:sp>
      <p:sp>
        <p:nvSpPr>
          <p:cNvPr id="3" name="Content Placeholder 2"/>
          <p:cNvSpPr>
            <a:spLocks noGrp="1"/>
          </p:cNvSpPr>
          <p:nvPr>
            <p:ph idx="1"/>
          </p:nvPr>
        </p:nvSpPr>
        <p:spPr/>
        <p:txBody>
          <a:bodyPr>
            <a:normAutofit/>
          </a:bodyPr>
          <a:lstStyle/>
          <a:p>
            <a:r>
              <a:rPr lang="en-US" altLang="en-US" b="1" dirty="0" smtClean="0"/>
              <a:t>Provides for a graded approach for emergency planning</a:t>
            </a:r>
            <a:r>
              <a:rPr lang="en-US" altLang="en-US" dirty="0" smtClean="0"/>
              <a:t>: the nature and extent of emergency arrangements commensurate with</a:t>
            </a:r>
            <a:r>
              <a:rPr lang="en-US" altLang="en-US" b="1" dirty="0" smtClean="0"/>
              <a:t> the potential magnitude and nature of the hazard </a:t>
            </a:r>
            <a:r>
              <a:rPr lang="en-US" altLang="en-US" dirty="0" smtClean="0"/>
              <a:t>associated with the facility or activity</a:t>
            </a:r>
          </a:p>
          <a:p>
            <a:r>
              <a:rPr lang="en-US" altLang="en-US" dirty="0" smtClean="0"/>
              <a:t>To be conducted (and periodically reviewed) by:</a:t>
            </a:r>
          </a:p>
          <a:p>
            <a:pPr lvl="1">
              <a:buFontTx/>
              <a:buNone/>
            </a:pPr>
            <a:r>
              <a:rPr lang="en-US" altLang="en-US" sz="3200" dirty="0" smtClean="0"/>
              <a:t>- Operators of facilities and activities and </a:t>
            </a:r>
          </a:p>
          <a:p>
            <a:pPr lvl="1">
              <a:buFontTx/>
              <a:buNone/>
            </a:pPr>
            <a:r>
              <a:rPr lang="en-US" altLang="en-US" sz="3200" dirty="0" smtClean="0"/>
              <a:t>- National Coordinating Mechanism, with support from other appropriate national organizations (including the Regulatory Body)</a:t>
            </a:r>
          </a:p>
          <a:p>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7"/>
          <p:cNvSpPr>
            <a:spLocks noGrp="1" noChangeArrowheads="1"/>
          </p:cNvSpPr>
          <p:nvPr>
            <p:ph type="title"/>
          </p:nvPr>
        </p:nvSpPr>
        <p:spPr>
          <a:xfrm>
            <a:off x="194471" y="146720"/>
            <a:ext cx="9245600" cy="762000"/>
          </a:xfrm>
        </p:spPr>
        <p:txBody>
          <a:bodyPr/>
          <a:lstStyle/>
          <a:p>
            <a:r>
              <a:rPr lang="en-GB" altLang="en-US" dirty="0">
                <a:solidFill>
                  <a:schemeClr val="tx1"/>
                </a:solidFill>
              </a:rPr>
              <a:t>Emergency Preparedness </a:t>
            </a:r>
            <a:r>
              <a:rPr lang="en-GB" altLang="en-US" dirty="0" smtClean="0">
                <a:solidFill>
                  <a:schemeClr val="tx1"/>
                </a:solidFill>
              </a:rPr>
              <a:t>Categories</a:t>
            </a:r>
            <a:br>
              <a:rPr lang="en-GB" altLang="en-US" dirty="0" smtClean="0">
                <a:solidFill>
                  <a:schemeClr val="tx1"/>
                </a:solidFill>
              </a:rPr>
            </a:br>
            <a:r>
              <a:rPr lang="en-GB" altLang="en-US" sz="2000" dirty="0" smtClean="0">
                <a:solidFill>
                  <a:schemeClr val="tx1"/>
                </a:solidFill>
              </a:rPr>
              <a:t>[from Table 1, GSR Part 7] </a:t>
            </a:r>
            <a:endParaRPr lang="en-GB" altLang="en-US" dirty="0">
              <a:solidFill>
                <a:schemeClr val="tx1"/>
              </a:solidFill>
            </a:endParaRPr>
          </a:p>
        </p:txBody>
      </p:sp>
      <p:graphicFrame>
        <p:nvGraphicFramePr>
          <p:cNvPr id="220190" name="Group 30"/>
          <p:cNvGraphicFramePr>
            <a:graphicFrameLocks noGrp="1"/>
          </p:cNvGraphicFramePr>
          <p:nvPr>
            <p:ph type="tbl" idx="1"/>
            <p:extLst>
              <p:ext uri="{D42A27DB-BD31-4B8C-83A1-F6EECF244321}">
                <p14:modId xmlns:p14="http://schemas.microsoft.com/office/powerpoint/2010/main" val="1292467591"/>
              </p:ext>
            </p:extLst>
          </p:nvPr>
        </p:nvGraphicFramePr>
        <p:xfrm>
          <a:off x="302022" y="1115569"/>
          <a:ext cx="8892988" cy="5572137"/>
        </p:xfrm>
        <a:graphic>
          <a:graphicData uri="http://schemas.openxmlformats.org/drawingml/2006/table">
            <a:tbl>
              <a:tblPr/>
              <a:tblGrid>
                <a:gridCol w="936104"/>
                <a:gridCol w="7956884"/>
              </a:tblGrid>
              <a:tr h="463920">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1" i="0" u="none" strike="noStrike" cap="none" normalizeH="0" baseline="0" dirty="0" smtClean="0">
                          <a:ln>
                            <a:noFill/>
                          </a:ln>
                          <a:solidFill>
                            <a:srgbClr val="FFFFFF"/>
                          </a:solidFill>
                          <a:effectLst/>
                          <a:latin typeface="Arial" pitchFamily="34" charset="0"/>
                        </a:rPr>
                        <a:t>Cat.</a:t>
                      </a:r>
                      <a:endParaRPr kumimoji="0" lang="en-GB" sz="2400" b="1" i="0" u="none" strike="noStrike" cap="none" normalizeH="0" baseline="0" dirty="0" smtClean="0">
                        <a:ln>
                          <a:noFill/>
                        </a:ln>
                        <a:solidFill>
                          <a:srgbClr val="FFFFFF"/>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GB" sz="2400" b="1" i="0" u="none" strike="noStrike" cap="none" normalizeH="0" baseline="0" dirty="0" smtClean="0">
                          <a:ln>
                            <a:noFill/>
                          </a:ln>
                          <a:solidFill>
                            <a:srgbClr val="FFFFFF"/>
                          </a:solidFill>
                          <a:effectLst/>
                          <a:latin typeface="Arial" pitchFamily="34" charset="0"/>
                        </a:rPr>
                        <a:t>Description</a:t>
                      </a: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1">
                        <a:lumMod val="75000"/>
                      </a:schemeClr>
                    </a:solidFill>
                  </a:tcPr>
                </a:tc>
              </a:tr>
              <a:tr h="797777">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0" i="0" u="none" strike="noStrike" cap="none" normalizeH="0" baseline="0" dirty="0" smtClean="0">
                          <a:ln>
                            <a:noFill/>
                          </a:ln>
                          <a:solidFill>
                            <a:srgbClr val="000000"/>
                          </a:solidFill>
                          <a:effectLst/>
                          <a:latin typeface="Arial" pitchFamily="34" charset="0"/>
                        </a:rPr>
                        <a:t>I</a:t>
                      </a:r>
                      <a:endParaRPr kumimoji="0" lang="en-GB" sz="24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pitchFamily="34" charset="0"/>
                        </a:rPr>
                        <a:t>Associated with facilities in which severe deterministic effects off-site are possible (e.g. reactors &gt; 100 MW(th))</a:t>
                      </a:r>
                      <a:endParaRPr kumimoji="0" lang="en-GB" sz="20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r>
              <a:tr h="1148803">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0" i="0" u="none" strike="noStrike" cap="none" normalizeH="0" baseline="0" dirty="0" smtClean="0">
                          <a:ln>
                            <a:noFill/>
                          </a:ln>
                          <a:solidFill>
                            <a:srgbClr val="000000"/>
                          </a:solidFill>
                          <a:effectLst/>
                          <a:latin typeface="Arial" pitchFamily="34" charset="0"/>
                        </a:rPr>
                        <a:t>II</a:t>
                      </a:r>
                      <a:endParaRPr kumimoji="0" lang="en-GB" sz="24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c>
                  <a:txBody>
                    <a:bodyPr/>
                    <a:lstStyle/>
                    <a:p>
                      <a:pPr marL="0" marR="0" lvl="0" indent="0" algn="l" defTabSz="914400" rtl="0" eaLnBrk="1" fontAlgn="base" latinLnBrk="0" hangingPunct="1">
                        <a:lnSpc>
                          <a:spcPct val="100000"/>
                        </a:lnSpc>
                        <a:spcBef>
                          <a:spcPts val="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pitchFamily="34" charset="0"/>
                        </a:rPr>
                        <a:t>Associated with facilities that can warrant urgent protective actions off-site but severe deterministic effects are only possible on-site (e.g. r</a:t>
                      </a:r>
                      <a:r>
                        <a:rPr kumimoji="0" lang="en-US" sz="2000" b="0" i="0" u="none" strike="noStrike" kern="1200" cap="none" normalizeH="0" baseline="0" dirty="0" smtClean="0">
                          <a:ln>
                            <a:noFill/>
                          </a:ln>
                          <a:solidFill>
                            <a:srgbClr val="000000"/>
                          </a:solidFill>
                          <a:effectLst/>
                          <a:latin typeface="Arial" pitchFamily="34" charset="0"/>
                          <a:ea typeface="+mn-ea"/>
                          <a:cs typeface="+mn-cs"/>
                        </a:rPr>
                        <a:t>eactors  2 – 100 MW(th) </a:t>
                      </a:r>
                      <a:endParaRPr kumimoji="0" lang="en-GB" sz="2000" b="0" i="0" u="none" strike="noStrike" kern="1200" cap="none" normalizeH="0" baseline="0" dirty="0" smtClean="0">
                        <a:ln>
                          <a:noFill/>
                        </a:ln>
                        <a:solidFill>
                          <a:srgbClr val="000000"/>
                        </a:solidFill>
                        <a:effectLst/>
                        <a:latin typeface="Arial" pitchFamily="34" charset="0"/>
                        <a:ea typeface="+mn-ea"/>
                        <a:cs typeface="+mn-cs"/>
                      </a:endParaRP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r>
              <a:tr h="1148803">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0" i="0" u="none" strike="noStrike" cap="none" normalizeH="0" baseline="0" dirty="0" smtClean="0">
                          <a:ln>
                            <a:noFill/>
                          </a:ln>
                          <a:solidFill>
                            <a:srgbClr val="000000"/>
                          </a:solidFill>
                          <a:effectLst/>
                          <a:latin typeface="Arial" pitchFamily="34" charset="0"/>
                        </a:rPr>
                        <a:t>III</a:t>
                      </a:r>
                      <a:endParaRPr kumimoji="0" lang="en-GB" sz="24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pitchFamily="34" charset="0"/>
                        </a:rPr>
                        <a:t>Associated with facilities that can only warrant urgent protective actions on-site, severe deterministic health effects are possible only on-site (e.g. radiotherapy facility)</a:t>
                      </a:r>
                      <a:endParaRPr kumimoji="0" lang="en-GB" sz="20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r>
              <a:tr h="864031">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0" i="0" u="none" strike="noStrike" cap="none" normalizeH="0" baseline="0" dirty="0" smtClean="0">
                          <a:ln>
                            <a:noFill/>
                          </a:ln>
                          <a:solidFill>
                            <a:srgbClr val="000000"/>
                          </a:solidFill>
                          <a:effectLst/>
                          <a:latin typeface="Arial" pitchFamily="34" charset="0"/>
                        </a:rPr>
                        <a:t>IV</a:t>
                      </a:r>
                      <a:endParaRPr kumimoji="0" lang="en-GB" sz="24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pitchFamily="34" charset="0"/>
                        </a:rPr>
                        <a:t>Associated with activities and sources leading to an emergency at any location (e.g. mobile industrial radiography, transport)</a:t>
                      </a:r>
                      <a:endParaRPr kumimoji="0" lang="en-GB" sz="20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r>
              <a:tr h="1148803">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400" b="0" i="0" u="none" strike="noStrike" cap="none" normalizeH="0" baseline="0" dirty="0" smtClean="0">
                          <a:ln>
                            <a:noFill/>
                          </a:ln>
                          <a:solidFill>
                            <a:srgbClr val="000000"/>
                          </a:solidFill>
                          <a:effectLst/>
                          <a:latin typeface="Arial" pitchFamily="34" charset="0"/>
                        </a:rPr>
                        <a:t>V</a:t>
                      </a:r>
                      <a:endParaRPr kumimoji="0" lang="en-GB" sz="24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pitchFamily="34" charset="0"/>
                        </a:rPr>
                        <a:t>Associated with areas affected by a transboundary contamination necessitating prompt response (areas within emergency planning zones and distances of neighboring NPP)</a:t>
                      </a:r>
                      <a:endParaRPr kumimoji="0" lang="en-GB" sz="2000" b="0" i="0" u="none" strike="noStrike" cap="none" normalizeH="0" baseline="0" dirty="0" smtClean="0">
                        <a:ln>
                          <a:noFill/>
                        </a:ln>
                        <a:solidFill>
                          <a:srgbClr val="000000"/>
                        </a:solidFill>
                        <a:effectLst/>
                        <a:latin typeface="Arial" pitchFamily="34" charset="0"/>
                      </a:endParaRPr>
                    </a:p>
                  </a:txBody>
                  <a:tcPr marL="99060" marR="99060" marT="45714" marB="45714"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tx1">
                        <a:lumMod val="20000"/>
                        <a:lumOff val="80000"/>
                      </a:schemeClr>
                    </a:solidFill>
                  </a:tcPr>
                </a:tc>
              </a:tr>
            </a:tbl>
          </a:graphicData>
        </a:graphic>
      </p:graphicFrame>
    </p:spTree>
    <p:extLst>
      <p:ext uri="{BB962C8B-B14F-4D97-AF65-F5344CB8AC3E}">
        <p14:creationId xmlns:p14="http://schemas.microsoft.com/office/powerpoint/2010/main" val="25899078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76200"/>
            <a:ext cx="9245600" cy="990600"/>
          </a:xfrm>
        </p:spPr>
        <p:txBody>
          <a:bodyPr/>
          <a:lstStyle/>
          <a:p>
            <a:r>
              <a:rPr lang="en-US" dirty="0" smtClean="0">
                <a:solidFill>
                  <a:schemeClr val="tx1"/>
                </a:solidFill>
                <a:cs typeface="Calibri" pitchFamily="34" charset="0"/>
              </a:rPr>
              <a:t>Emergency Planning Zones and Distances</a:t>
            </a:r>
            <a:r>
              <a:rPr lang="en-US" sz="2000" dirty="0" smtClean="0">
                <a:solidFill>
                  <a:schemeClr val="tx1"/>
                </a:solidFill>
                <a:cs typeface="Calibri" pitchFamily="34" charset="0"/>
              </a:rPr>
              <a:t/>
            </a:r>
            <a:br>
              <a:rPr lang="en-US" sz="2000" dirty="0" smtClean="0">
                <a:solidFill>
                  <a:schemeClr val="tx1"/>
                </a:solidFill>
                <a:cs typeface="Calibri" pitchFamily="34" charset="0"/>
              </a:rPr>
            </a:br>
            <a:r>
              <a:rPr lang="en-US" sz="2000" dirty="0" smtClean="0">
                <a:solidFill>
                  <a:srgbClr val="000000"/>
                </a:solidFill>
              </a:rPr>
              <a:t>[EPR-NPP PPA Section 4, Fig. </a:t>
            </a:r>
            <a:r>
              <a:rPr lang="en-US" sz="2000" dirty="0">
                <a:solidFill>
                  <a:srgbClr val="000000"/>
                </a:solidFill>
              </a:rPr>
              <a:t>4 and Table </a:t>
            </a:r>
            <a:r>
              <a:rPr lang="en-US" sz="2000" dirty="0" smtClean="0">
                <a:solidFill>
                  <a:srgbClr val="000000"/>
                </a:solidFill>
              </a:rPr>
              <a:t>3]</a:t>
            </a:r>
            <a:endParaRPr lang="en-US" dirty="0">
              <a:solidFill>
                <a:srgbClr val="000000"/>
              </a:solidFill>
            </a:endParaRPr>
          </a:p>
        </p:txBody>
      </p:sp>
      <p:pic>
        <p:nvPicPr>
          <p:cNvPr id="6150" name="Picture 6" descr="C:\Users\Owner\AppData\Local\Microsoft\Windows\Temporary Internet Files\Content.IE5\VVXP1GRJ\FIG_04_Emergency zones and distances_Tom's Presentation_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4471" y="1124744"/>
            <a:ext cx="9457461" cy="50181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3401288" y="3997562"/>
            <a:ext cx="6162685" cy="2686000"/>
          </a:xfrm>
          <a:prstGeom prst="rect">
            <a:avLst/>
          </a:prstGeom>
          <a:solidFill>
            <a:srgbClr val="FFFFFF"/>
          </a:solidFill>
          <a:ln w="12700" cap="flat" cmpd="sng" algn="ctr">
            <a:solidFill>
              <a:schemeClr val="tx1"/>
            </a:solidFill>
            <a:prstDash val="solid"/>
            <a:round/>
            <a:headEnd type="none" w="sm" len="sm"/>
            <a:tailEnd type="none" w="sm" len="sm"/>
          </a:ln>
          <a:effectLst/>
          <a:ex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GB" sz="2400">
              <a:solidFill>
                <a:srgbClr val="EAEAEA"/>
              </a:solidFill>
              <a:latin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681259028"/>
              </p:ext>
            </p:extLst>
          </p:nvPr>
        </p:nvGraphicFramePr>
        <p:xfrm>
          <a:off x="3557306" y="4163282"/>
          <a:ext cx="5850650" cy="2448270"/>
        </p:xfrm>
        <a:graphic>
          <a:graphicData uri="http://schemas.openxmlformats.org/drawingml/2006/table">
            <a:tbl>
              <a:tblPr firstRow="1" firstCol="1" bandRow="1">
                <a:tableStyleId>{073A0DAA-6AF3-43AB-8588-CEC1D06C72B9}</a:tableStyleId>
              </a:tblPr>
              <a:tblGrid>
                <a:gridCol w="858095"/>
                <a:gridCol w="2184243"/>
                <a:gridCol w="2808312"/>
              </a:tblGrid>
              <a:tr h="432545">
                <a:tc>
                  <a:txBody>
                    <a:bodyPr/>
                    <a:lstStyle/>
                    <a:p>
                      <a:pPr algn="ctr">
                        <a:lnSpc>
                          <a:spcPct val="115000"/>
                        </a:lnSpc>
                        <a:spcAft>
                          <a:spcPts val="0"/>
                        </a:spcAft>
                      </a:pPr>
                      <a:endParaRPr lang="en-GB" sz="2000" b="0" kern="1200" dirty="0">
                        <a:ln>
                          <a:solidFill>
                            <a:srgbClr val="FFFFFF"/>
                          </a:solidFill>
                        </a:ln>
                        <a:solidFill>
                          <a:srgbClr val="000000"/>
                        </a:solidFill>
                        <a:effectLst/>
                        <a:latin typeface="+mn-lt"/>
                        <a:ea typeface="+mn-ea"/>
                        <a:cs typeface="+mn-cs"/>
                      </a:endParaRPr>
                    </a:p>
                  </a:txBody>
                  <a:tcPr marL="74307" marR="74307" marT="0" marB="0" anchor="ctr">
                    <a:lnL w="12700" cap="flat" cmpd="sng" algn="ctr">
                      <a:solidFill>
                        <a:schemeClr val="tx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15000"/>
                        </a:lnSpc>
                        <a:spcAft>
                          <a:spcPts val="0"/>
                        </a:spcAft>
                      </a:pPr>
                      <a:r>
                        <a:rPr lang="en-GB" sz="2000" b="1" kern="1200" dirty="0" smtClean="0">
                          <a:solidFill>
                            <a:srgbClr val="000000"/>
                          </a:solidFill>
                          <a:effectLst/>
                          <a:latin typeface="+mn-lt"/>
                          <a:ea typeface="+mn-ea"/>
                          <a:cs typeface="+mn-cs"/>
                        </a:rPr>
                        <a:t>Power MW(</a:t>
                      </a:r>
                      <a:r>
                        <a:rPr lang="en-GB" sz="2000" b="1" kern="1200" dirty="0" err="1" smtClean="0">
                          <a:solidFill>
                            <a:srgbClr val="000000"/>
                          </a:solidFill>
                          <a:effectLst/>
                          <a:latin typeface="+mn-lt"/>
                          <a:ea typeface="+mn-ea"/>
                          <a:cs typeface="+mn-cs"/>
                        </a:rPr>
                        <a:t>th</a:t>
                      </a:r>
                      <a:r>
                        <a:rPr lang="en-GB" sz="2000" b="1" kern="1200" dirty="0" smtClean="0">
                          <a:solidFill>
                            <a:srgbClr val="000000"/>
                          </a:solidFill>
                          <a:effectLst/>
                          <a:latin typeface="+mn-lt"/>
                          <a:ea typeface="+mn-ea"/>
                          <a:cs typeface="+mn-cs"/>
                        </a:rPr>
                        <a:t>)</a:t>
                      </a:r>
                      <a:endParaRPr lang="en-GB" sz="2000" b="1"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solidFill>
                  </a:tcPr>
                </a:tc>
                <a:tc hMerge="1">
                  <a:txBody>
                    <a:bodyPr/>
                    <a:lstStyle/>
                    <a:p>
                      <a:endParaRPr lang="en-GB"/>
                    </a:p>
                  </a:txBody>
                  <a:tcPr/>
                </a:tc>
              </a:tr>
              <a:tr h="432545">
                <a:tc>
                  <a:txBody>
                    <a:bodyPr/>
                    <a:lstStyle/>
                    <a:p>
                      <a:pPr algn="ctr">
                        <a:lnSpc>
                          <a:spcPct val="115000"/>
                        </a:lnSpc>
                        <a:spcAft>
                          <a:spcPts val="0"/>
                        </a:spcAft>
                      </a:pPr>
                      <a:endParaRPr lang="en-GB" sz="2000" b="0" kern="1200" dirty="0">
                        <a:ln>
                          <a:solidFill>
                            <a:srgbClr val="FFFFFF"/>
                          </a:solidFill>
                        </a:ln>
                        <a:solidFill>
                          <a:srgbClr val="000000"/>
                        </a:solidFill>
                        <a:effectLst/>
                        <a:latin typeface="+mn-lt"/>
                        <a:ea typeface="+mn-ea"/>
                        <a:cs typeface="+mn-cs"/>
                      </a:endParaRPr>
                    </a:p>
                  </a:txBody>
                  <a:tcPr marL="74307" marR="74307" marT="0" marB="0" anchor="ctr">
                    <a:lnL w="12700" cap="flat" cmpd="sng" algn="ctr">
                      <a:solidFill>
                        <a:schemeClr val="tx1"/>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2000" b="0" kern="1200" dirty="0" smtClean="0">
                          <a:solidFill>
                            <a:srgbClr val="000000"/>
                          </a:solidFill>
                          <a:effectLst/>
                          <a:latin typeface="+mn-lt"/>
                          <a:ea typeface="+mn-ea"/>
                          <a:cs typeface="+mn-cs"/>
                        </a:rPr>
                        <a:t>≥ 1000 MW(</a:t>
                      </a:r>
                      <a:r>
                        <a:rPr lang="en-GB" sz="2000" b="0" kern="1200" dirty="0" err="1" smtClean="0">
                          <a:solidFill>
                            <a:srgbClr val="000000"/>
                          </a:solidFill>
                          <a:effectLst/>
                          <a:latin typeface="+mn-lt"/>
                          <a:ea typeface="+mn-ea"/>
                          <a:cs typeface="+mn-cs"/>
                        </a:rPr>
                        <a:t>th</a:t>
                      </a:r>
                      <a:r>
                        <a:rPr lang="en-GB" sz="2000" b="0" kern="1200" dirty="0" smtClean="0">
                          <a:solidFill>
                            <a:srgbClr val="000000"/>
                          </a:solidFill>
                          <a:effectLst/>
                          <a:latin typeface="+mn-lt"/>
                          <a:ea typeface="+mn-ea"/>
                          <a:cs typeface="+mn-cs"/>
                        </a:rPr>
                        <a:t>)</a:t>
                      </a: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GB" sz="2000" b="0" kern="1200" dirty="0" smtClean="0">
                          <a:solidFill>
                            <a:srgbClr val="000000"/>
                          </a:solidFill>
                          <a:effectLst/>
                          <a:latin typeface="+mn-lt"/>
                          <a:ea typeface="+mn-ea"/>
                          <a:cs typeface="+mn-cs"/>
                        </a:rPr>
                        <a:t>100 to 1000 MW(</a:t>
                      </a:r>
                      <a:r>
                        <a:rPr lang="en-GB" sz="2000" b="0" kern="1200" dirty="0" err="1" smtClean="0">
                          <a:solidFill>
                            <a:srgbClr val="000000"/>
                          </a:solidFill>
                          <a:effectLst/>
                          <a:latin typeface="+mn-lt"/>
                          <a:ea typeface="+mn-ea"/>
                          <a:cs typeface="+mn-cs"/>
                        </a:rPr>
                        <a:t>th</a:t>
                      </a:r>
                      <a:r>
                        <a:rPr lang="en-GB" sz="2000" b="0" kern="1200" dirty="0" smtClean="0">
                          <a:solidFill>
                            <a:srgbClr val="000000"/>
                          </a:solidFill>
                          <a:effectLst/>
                          <a:latin typeface="+mn-lt"/>
                          <a:ea typeface="+mn-ea"/>
                          <a:cs typeface="+mn-cs"/>
                        </a:rPr>
                        <a:t>)</a:t>
                      </a: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1"/>
                    </a:solidFill>
                  </a:tcPr>
                </a:tc>
              </a:tr>
              <a:tr h="395795">
                <a:tc>
                  <a:txBody>
                    <a:bodyPr/>
                    <a:lstStyle/>
                    <a:p>
                      <a:pPr marL="900113" indent="-900113" algn="l">
                        <a:lnSpc>
                          <a:spcPct val="115000"/>
                        </a:lnSpc>
                        <a:spcAft>
                          <a:spcPts val="0"/>
                        </a:spcAft>
                      </a:pPr>
                      <a:r>
                        <a:rPr lang="en-GB" sz="2000" b="0" kern="1200" dirty="0" smtClean="0">
                          <a:solidFill>
                            <a:srgbClr val="000000"/>
                          </a:solidFill>
                          <a:effectLst/>
                          <a:latin typeface="+mn-lt"/>
                          <a:ea typeface="+mn-ea"/>
                          <a:cs typeface="+mn-cs"/>
                        </a:rPr>
                        <a:t>PAZ</a:t>
                      </a:r>
                      <a:endParaRPr lang="en-GB" sz="18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5D5D"/>
                    </a:solidFill>
                  </a:tcPr>
                </a:tc>
                <a:tc gridSpan="2">
                  <a:txBody>
                    <a:bodyPr/>
                    <a:lstStyle/>
                    <a:p>
                      <a:pPr marL="630555" indent="-630555" algn="ctr">
                        <a:lnSpc>
                          <a:spcPct val="115000"/>
                        </a:lnSpc>
                        <a:spcAft>
                          <a:spcPts val="0"/>
                        </a:spcAft>
                      </a:pPr>
                      <a:r>
                        <a:rPr lang="en-GB" sz="2000" b="0" kern="1200" dirty="0" smtClean="0">
                          <a:solidFill>
                            <a:srgbClr val="000000"/>
                          </a:solidFill>
                          <a:effectLst/>
                          <a:latin typeface="+mn-lt"/>
                          <a:ea typeface="+mn-ea"/>
                          <a:cs typeface="+mn-cs"/>
                        </a:rPr>
                        <a:t>3 to 5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r>
              <a:tr h="395795">
                <a:tc>
                  <a:txBody>
                    <a:bodyPr/>
                    <a:lstStyle/>
                    <a:p>
                      <a:pPr marL="898525" indent="-1085850" algn="l">
                        <a:lnSpc>
                          <a:spcPct val="115000"/>
                        </a:lnSpc>
                        <a:spcAft>
                          <a:spcPts val="0"/>
                        </a:spcAft>
                        <a:tabLst>
                          <a:tab pos="900113" algn="l"/>
                        </a:tabLst>
                      </a:pPr>
                      <a:r>
                        <a:rPr lang="en-GB" sz="2000" b="0" kern="1200" dirty="0" smtClean="0">
                          <a:solidFill>
                            <a:srgbClr val="000000"/>
                          </a:solidFill>
                          <a:effectLst/>
                          <a:latin typeface="+mn-lt"/>
                          <a:ea typeface="+mn-ea"/>
                          <a:cs typeface="+mn-cs"/>
                        </a:rPr>
                        <a:t>UPZ</a:t>
                      </a:r>
                      <a:endParaRPr lang="en-GB" sz="18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CC"/>
                    </a:solidFill>
                  </a:tcPr>
                </a:tc>
                <a:tc gridSpan="2">
                  <a:txBody>
                    <a:bodyPr/>
                    <a:lstStyle/>
                    <a:p>
                      <a:pPr marL="630555" indent="-630555" algn="ctr">
                        <a:lnSpc>
                          <a:spcPct val="115000"/>
                        </a:lnSpc>
                        <a:spcAft>
                          <a:spcPts val="0"/>
                        </a:spcAft>
                      </a:pPr>
                      <a:r>
                        <a:rPr lang="en-GB" sz="2000" b="0" kern="1200" dirty="0">
                          <a:solidFill>
                            <a:srgbClr val="000000"/>
                          </a:solidFill>
                          <a:effectLst/>
                          <a:latin typeface="+mn-lt"/>
                          <a:ea typeface="+mn-ea"/>
                          <a:cs typeface="+mn-cs"/>
                        </a:rPr>
                        <a:t>15 to </a:t>
                      </a:r>
                      <a:r>
                        <a:rPr lang="en-GB" sz="2000" b="0" kern="1200" dirty="0" smtClean="0">
                          <a:solidFill>
                            <a:srgbClr val="000000"/>
                          </a:solidFill>
                          <a:effectLst/>
                          <a:latin typeface="+mn-lt"/>
                          <a:ea typeface="+mn-ea"/>
                          <a:cs typeface="+mn-cs"/>
                        </a:rPr>
                        <a:t>30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r>
              <a:tr h="395795">
                <a:tc>
                  <a:txBody>
                    <a:bodyPr/>
                    <a:lstStyle/>
                    <a:p>
                      <a:pPr marL="898525" indent="-1085850" algn="l">
                        <a:lnSpc>
                          <a:spcPct val="115000"/>
                        </a:lnSpc>
                        <a:spcAft>
                          <a:spcPts val="0"/>
                        </a:spcAft>
                      </a:pPr>
                      <a:r>
                        <a:rPr lang="en-GB" sz="2000" b="0" kern="1200" dirty="0" smtClean="0">
                          <a:solidFill>
                            <a:srgbClr val="000000"/>
                          </a:solidFill>
                          <a:effectLst/>
                          <a:latin typeface="+mn-lt"/>
                          <a:ea typeface="+mn-ea"/>
                          <a:cs typeface="+mn-cs"/>
                        </a:rPr>
                        <a:t>EPD</a:t>
                      </a:r>
                      <a:endParaRPr lang="en-GB" sz="18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92D050"/>
                    </a:solidFill>
                  </a:tcPr>
                </a:tc>
                <a:tc>
                  <a:txBody>
                    <a:bodyPr/>
                    <a:lstStyle/>
                    <a:p>
                      <a:pPr marL="630555" indent="-630555" algn="ctr">
                        <a:lnSpc>
                          <a:spcPct val="115000"/>
                        </a:lnSpc>
                        <a:spcAft>
                          <a:spcPts val="0"/>
                        </a:spcAft>
                      </a:pPr>
                      <a:r>
                        <a:rPr lang="en-GB" sz="2000" b="0" kern="1200" dirty="0" smtClean="0">
                          <a:solidFill>
                            <a:srgbClr val="000000"/>
                          </a:solidFill>
                          <a:effectLst/>
                          <a:latin typeface="+mn-lt"/>
                          <a:ea typeface="+mn-ea"/>
                          <a:cs typeface="+mn-cs"/>
                        </a:rPr>
                        <a:t>100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630555" indent="-630555" algn="ctr">
                        <a:lnSpc>
                          <a:spcPct val="115000"/>
                        </a:lnSpc>
                        <a:spcAft>
                          <a:spcPts val="0"/>
                        </a:spcAft>
                      </a:pPr>
                      <a:r>
                        <a:rPr lang="en-GB" sz="2000" b="0" kern="1200" dirty="0" smtClean="0">
                          <a:solidFill>
                            <a:srgbClr val="000000"/>
                          </a:solidFill>
                          <a:effectLst/>
                          <a:latin typeface="+mn-lt"/>
                          <a:ea typeface="+mn-ea"/>
                          <a:cs typeface="+mn-cs"/>
                        </a:rPr>
                        <a:t>50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395795">
                <a:tc>
                  <a:txBody>
                    <a:bodyPr/>
                    <a:lstStyle/>
                    <a:p>
                      <a:pPr marL="898525" marR="0" indent="-1085850" algn="l" defTabSz="914400" rtl="0" eaLnBrk="1" fontAlgn="auto" latinLnBrk="0" hangingPunct="1">
                        <a:lnSpc>
                          <a:spcPct val="115000"/>
                        </a:lnSpc>
                        <a:spcBef>
                          <a:spcPts val="0"/>
                        </a:spcBef>
                        <a:spcAft>
                          <a:spcPts val="0"/>
                        </a:spcAft>
                        <a:buClrTx/>
                        <a:buSzTx/>
                        <a:buFontTx/>
                        <a:buNone/>
                        <a:tabLst/>
                        <a:defRPr/>
                      </a:pPr>
                      <a:r>
                        <a:rPr lang="en-GB" sz="2000" b="0" kern="1200" dirty="0" smtClean="0">
                          <a:solidFill>
                            <a:srgbClr val="000000"/>
                          </a:solidFill>
                          <a:effectLst/>
                          <a:latin typeface="+mn-lt"/>
                          <a:ea typeface="+mn-ea"/>
                          <a:cs typeface="+mn-cs"/>
                        </a:rPr>
                        <a:t>ICPD</a:t>
                      </a:r>
                      <a:r>
                        <a:rPr lang="en-US" sz="1800" b="0" kern="1200" dirty="0" smtClean="0">
                          <a:solidFill>
                            <a:srgbClr val="000000"/>
                          </a:solidFill>
                          <a:effectLst/>
                          <a:latin typeface="+mn-lt"/>
                          <a:ea typeface="+mn-ea"/>
                          <a:cs typeface="+mn-cs"/>
                        </a:rPr>
                        <a:t>	</a:t>
                      </a:r>
                      <a:endParaRPr lang="en-GB" sz="18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00"/>
                    </a:solidFill>
                  </a:tcPr>
                </a:tc>
                <a:tc>
                  <a:txBody>
                    <a:bodyPr/>
                    <a:lstStyle/>
                    <a:p>
                      <a:pPr marL="630555" indent="-630555" algn="ctr">
                        <a:lnSpc>
                          <a:spcPct val="115000"/>
                        </a:lnSpc>
                        <a:spcAft>
                          <a:spcPts val="0"/>
                        </a:spcAft>
                      </a:pPr>
                      <a:r>
                        <a:rPr lang="en-GB" sz="2000" b="0" kern="1200" dirty="0" smtClean="0">
                          <a:solidFill>
                            <a:srgbClr val="000000"/>
                          </a:solidFill>
                          <a:effectLst/>
                          <a:latin typeface="+mn-lt"/>
                          <a:ea typeface="+mn-ea"/>
                          <a:cs typeface="+mn-cs"/>
                        </a:rPr>
                        <a:t>300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630555" indent="-630555" algn="ctr">
                        <a:lnSpc>
                          <a:spcPct val="115000"/>
                        </a:lnSpc>
                        <a:spcAft>
                          <a:spcPts val="0"/>
                        </a:spcAft>
                      </a:pPr>
                      <a:r>
                        <a:rPr lang="en-GB" sz="2000" b="0" kern="1200" dirty="0" smtClean="0">
                          <a:solidFill>
                            <a:srgbClr val="000000"/>
                          </a:solidFill>
                          <a:effectLst/>
                          <a:latin typeface="+mn-lt"/>
                          <a:ea typeface="+mn-ea"/>
                          <a:cs typeface="+mn-cs"/>
                        </a:rPr>
                        <a:t>100 km</a:t>
                      </a:r>
                      <a:endParaRPr lang="en-GB" sz="2000" b="0" kern="1200" dirty="0">
                        <a:solidFill>
                          <a:srgbClr val="000000"/>
                        </a:solidFill>
                        <a:effectLst/>
                        <a:latin typeface="+mn-lt"/>
                        <a:ea typeface="+mn-ea"/>
                        <a:cs typeface="+mn-cs"/>
                      </a:endParaRPr>
                    </a:p>
                  </a:txBody>
                  <a:tcPr marL="74307" marR="74307"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TextBox 3"/>
          <p:cNvSpPr txBox="1"/>
          <p:nvPr/>
        </p:nvSpPr>
        <p:spPr>
          <a:xfrm>
            <a:off x="8599740" y="6640189"/>
            <a:ext cx="1205779" cy="215444"/>
          </a:xfrm>
          <a:prstGeom prst="rect">
            <a:avLst/>
          </a:prstGeom>
          <a:noFill/>
        </p:spPr>
        <p:txBody>
          <a:bodyPr wrap="none" rtlCol="0">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Images courtesy IAEA</a:t>
            </a:r>
            <a:endParaRPr lang="en-GB" sz="800" i="1" dirty="0">
              <a:latin typeface="+mn-lt"/>
            </a:endParaRPr>
          </a:p>
        </p:txBody>
      </p:sp>
    </p:spTree>
    <p:extLst>
      <p:ext uri="{BB962C8B-B14F-4D97-AF65-F5344CB8AC3E}">
        <p14:creationId xmlns:p14="http://schemas.microsoft.com/office/powerpoint/2010/main" val="1764765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Planning basis: </a:t>
            </a:r>
          </a:p>
          <a:p>
            <a:r>
              <a:rPr lang="en-US" dirty="0" smtClean="0"/>
              <a:t>Concept of operations </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operations</a:t>
            </a:r>
            <a:endParaRPr lang="en-GB" dirty="0"/>
          </a:p>
        </p:txBody>
      </p:sp>
      <p:sp>
        <p:nvSpPr>
          <p:cNvPr id="3" name="Content Placeholder 2"/>
          <p:cNvSpPr>
            <a:spLocks noGrp="1"/>
          </p:cNvSpPr>
          <p:nvPr>
            <p:ph idx="1"/>
          </p:nvPr>
        </p:nvSpPr>
        <p:spPr>
          <a:xfrm>
            <a:off x="180000" y="1134208"/>
            <a:ext cx="9540000" cy="5345791"/>
          </a:xfrm>
        </p:spPr>
        <p:txBody>
          <a:bodyPr>
            <a:normAutofit/>
          </a:bodyPr>
          <a:lstStyle/>
          <a:p>
            <a:r>
              <a:rPr lang="en-US" dirty="0" smtClean="0"/>
              <a:t>A brief description of the response to an emergency</a:t>
            </a:r>
          </a:p>
          <a:p>
            <a:r>
              <a:rPr lang="en-US" dirty="0" smtClean="0"/>
              <a:t>To be developed at the beginning of the preparedness process to ensure that all those involved in the development of a response capability share a common vision</a:t>
            </a:r>
          </a:p>
          <a:p>
            <a:r>
              <a:rPr lang="en-US" dirty="0" smtClean="0"/>
              <a:t>To be used when planning the response, for:</a:t>
            </a:r>
            <a:endParaRPr lang="en-GB" altLang="en-US" dirty="0" smtClean="0"/>
          </a:p>
          <a:p>
            <a:pPr lvl="1"/>
            <a:r>
              <a:rPr lang="en-GB" altLang="en-US" sz="3200" dirty="0" smtClean="0"/>
              <a:t>Allocation of roles and responsibilities</a:t>
            </a:r>
          </a:p>
          <a:p>
            <a:pPr lvl="1"/>
            <a:r>
              <a:rPr lang="en-GB" altLang="en-US" sz="3200" dirty="0" smtClean="0"/>
              <a:t>Development of emergency response plans at all levels: national, local, on-site</a:t>
            </a:r>
          </a:p>
          <a:p>
            <a:endParaRPr lang="en-GB"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43</a:t>
            </a:fld>
            <a:endParaRPr lang="en-US" dirty="0"/>
          </a:p>
        </p:txBody>
      </p:sp>
    </p:spTree>
    <p:extLst>
      <p:ext uri="{BB962C8B-B14F-4D97-AF65-F5344CB8AC3E}">
        <p14:creationId xmlns:p14="http://schemas.microsoft.com/office/powerpoint/2010/main" val="6630123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Operator: response actions for EPC I and II</a:t>
            </a:r>
          </a:p>
        </p:txBody>
      </p:sp>
      <p:sp>
        <p:nvSpPr>
          <p:cNvPr id="3" name="Content Placeholder 2"/>
          <p:cNvSpPr>
            <a:spLocks noGrp="1"/>
          </p:cNvSpPr>
          <p:nvPr>
            <p:ph idx="1"/>
          </p:nvPr>
        </p:nvSpPr>
        <p:spPr>
          <a:xfrm>
            <a:off x="306124" y="1292468"/>
            <a:ext cx="9483413" cy="5304883"/>
          </a:xfrm>
        </p:spPr>
        <p:txBody>
          <a:bodyPr>
            <a:noAutofit/>
          </a:bodyPr>
          <a:lstStyle/>
          <a:p>
            <a:r>
              <a:rPr lang="en-US" dirty="0" smtClean="0"/>
              <a:t>Classify an emergency</a:t>
            </a:r>
          </a:p>
          <a:p>
            <a:r>
              <a:rPr lang="en-US" dirty="0" smtClean="0"/>
              <a:t>Mitigate the emergency</a:t>
            </a:r>
          </a:p>
          <a:p>
            <a:r>
              <a:rPr lang="en-US" dirty="0" smtClean="0"/>
              <a:t>Notify and recommend protective actions off the site consistent with national planning</a:t>
            </a:r>
          </a:p>
          <a:p>
            <a:r>
              <a:rPr lang="en-US" dirty="0" smtClean="0"/>
              <a:t>Protect those on site</a:t>
            </a:r>
          </a:p>
          <a:p>
            <a:r>
              <a:rPr lang="en-US" dirty="0" smtClean="0"/>
              <a:t>Obtain off-site assistance</a:t>
            </a:r>
          </a:p>
          <a:p>
            <a:r>
              <a:rPr lang="en-US" dirty="0" smtClean="0"/>
              <a:t>Conduct environmental monitoring near the facility and </a:t>
            </a:r>
          </a:p>
          <a:p>
            <a:r>
              <a:rPr lang="en-US" dirty="0" smtClean="0"/>
              <a:t>Assist off-site officials in keeping the public informed</a:t>
            </a:r>
            <a:endParaRPr lang="en-US" dirty="0"/>
          </a:p>
        </p:txBody>
      </p:sp>
    </p:spTree>
    <p:extLst>
      <p:ext uri="{BB962C8B-B14F-4D97-AF65-F5344CB8AC3E}">
        <p14:creationId xmlns:p14="http://schemas.microsoft.com/office/powerpoint/2010/main" val="31705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999" y="180000"/>
            <a:ext cx="9500331" cy="900000"/>
          </a:xfrm>
        </p:spPr>
        <p:txBody>
          <a:bodyPr/>
          <a:lstStyle/>
          <a:p>
            <a:r>
              <a:rPr lang="en-US" dirty="0" smtClean="0"/>
              <a:t>Off-site officials: response actions for EPC I and II</a:t>
            </a:r>
            <a:endParaRPr lang="en-US" dirty="0"/>
          </a:p>
        </p:txBody>
      </p:sp>
      <p:sp>
        <p:nvSpPr>
          <p:cNvPr id="3" name="Content Placeholder 2"/>
          <p:cNvSpPr>
            <a:spLocks noGrp="1"/>
          </p:cNvSpPr>
          <p:nvPr>
            <p:ph idx="1"/>
          </p:nvPr>
        </p:nvSpPr>
        <p:spPr/>
        <p:txBody>
          <a:bodyPr>
            <a:normAutofit lnSpcReduction="10000"/>
          </a:bodyPr>
          <a:lstStyle/>
          <a:p>
            <a:r>
              <a:rPr lang="en-US" dirty="0" smtClean="0"/>
              <a:t>Implement urgent protective actions within the emergency zones </a:t>
            </a:r>
          </a:p>
          <a:p>
            <a:r>
              <a:rPr lang="en-US" dirty="0" smtClean="0"/>
              <a:t>Control consumption of contaminated food within the ICPD</a:t>
            </a:r>
          </a:p>
          <a:p>
            <a:r>
              <a:rPr lang="en-US" dirty="0" smtClean="0"/>
              <a:t>Provide emergency services to the facility </a:t>
            </a:r>
          </a:p>
          <a:p>
            <a:r>
              <a:rPr lang="en-US" dirty="0" smtClean="0"/>
              <a:t>Provide medical treatment to contaminated or overexposed victims</a:t>
            </a:r>
          </a:p>
          <a:p>
            <a:r>
              <a:rPr lang="en-US" dirty="0" smtClean="0"/>
              <a:t>Tell the public and media in plain language of the risk, and of the action they should take and </a:t>
            </a:r>
          </a:p>
          <a:p>
            <a:r>
              <a:rPr lang="en-US" dirty="0" smtClean="0"/>
              <a:t>Monitor and respond to inappropriate public reactions</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0000"/>
            <a:ext cx="3460015" cy="2519238"/>
          </a:xfrm>
        </p:spPr>
        <p:txBody>
          <a:bodyPr/>
          <a:lstStyle/>
          <a:p>
            <a:r>
              <a:rPr lang="en-US" dirty="0" smtClean="0"/>
              <a:t>Generic concept of operations for EPC I and II </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46</a:t>
            </a:fld>
            <a:endParaRPr lang="en-US" dirty="0"/>
          </a:p>
        </p:txBody>
      </p:sp>
      <p:pic>
        <p:nvPicPr>
          <p:cNvPr id="4098" name="Picture 2"/>
          <p:cNvPicPr>
            <a:picLocks noGrp="1" noChangeAspect="1" noChangeArrowheads="1"/>
          </p:cNvPicPr>
          <p:nvPr>
            <p:ph idx="1"/>
          </p:nvPr>
        </p:nvPicPr>
        <p:blipFill>
          <a:blip r:embed="rId3"/>
          <a:srcRect/>
          <a:stretch>
            <a:fillRect/>
          </a:stretch>
        </p:blipFill>
        <p:spPr bwMode="auto">
          <a:xfrm>
            <a:off x="3984695" y="218639"/>
            <a:ext cx="4545623" cy="635215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762000" y="6248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66563" name="Rectangle 3"/>
          <p:cNvSpPr>
            <a:spLocks noChangeArrowheads="1"/>
          </p:cNvSpPr>
          <p:nvPr/>
        </p:nvSpPr>
        <p:spPr bwMode="auto">
          <a:xfrm>
            <a:off x="3429000" y="62484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66564" name="Rectangle 4"/>
          <p:cNvSpPr>
            <a:spLocks noChangeArrowheads="1"/>
          </p:cNvSpPr>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EAEAEA"/>
              </a:solidFill>
            </a:endParaRPr>
          </a:p>
        </p:txBody>
      </p:sp>
      <p:sp>
        <p:nvSpPr>
          <p:cNvPr id="66565" name="Rectangle 5"/>
          <p:cNvSpPr>
            <a:spLocks noGrp="1" noChangeArrowheads="1"/>
          </p:cNvSpPr>
          <p:nvPr>
            <p:ph type="title"/>
          </p:nvPr>
        </p:nvSpPr>
        <p:spPr/>
        <p:txBody>
          <a:bodyPr/>
          <a:lstStyle/>
          <a:p>
            <a:r>
              <a:rPr lang="en-GB" dirty="0" smtClean="0"/>
              <a:t>Emergency classification system</a:t>
            </a:r>
            <a:endParaRPr lang="en-GB" dirty="0"/>
          </a:p>
        </p:txBody>
      </p:sp>
      <p:sp>
        <p:nvSpPr>
          <p:cNvPr id="66566" name="Rectangle 6"/>
          <p:cNvSpPr>
            <a:spLocks noGrp="1" noChangeArrowheads="1"/>
          </p:cNvSpPr>
          <p:nvPr>
            <p:ph type="body" idx="1"/>
          </p:nvPr>
        </p:nvSpPr>
        <p:spPr>
          <a:xfrm>
            <a:off x="293246" y="1133341"/>
            <a:ext cx="9309234" cy="1408154"/>
          </a:xfrm>
        </p:spPr>
        <p:txBody>
          <a:bodyPr>
            <a:normAutofit lnSpcReduction="10000"/>
          </a:bodyPr>
          <a:lstStyle/>
          <a:p>
            <a:r>
              <a:rPr lang="en-GB" dirty="0" smtClean="0"/>
              <a:t>Triggers fast and coordinated on- and off-site response based on emergency action levels (EALs -  i.e. p</a:t>
            </a:r>
            <a:r>
              <a:rPr lang="en-US" dirty="0" smtClean="0"/>
              <a:t>re-determined observable thresholds)</a:t>
            </a:r>
          </a:p>
        </p:txBody>
      </p:sp>
      <p:graphicFrame>
        <p:nvGraphicFramePr>
          <p:cNvPr id="9" name="Table 8"/>
          <p:cNvGraphicFramePr>
            <a:graphicFrameLocks noGrp="1"/>
          </p:cNvGraphicFramePr>
          <p:nvPr>
            <p:extLst>
              <p:ext uri="{D42A27DB-BD31-4B8C-83A1-F6EECF244321}">
                <p14:modId xmlns:p14="http://schemas.microsoft.com/office/powerpoint/2010/main" val="2925002124"/>
              </p:ext>
            </p:extLst>
          </p:nvPr>
        </p:nvGraphicFramePr>
        <p:xfrm>
          <a:off x="181593" y="2634598"/>
          <a:ext cx="9517057" cy="3995928"/>
        </p:xfrm>
        <a:graphic>
          <a:graphicData uri="http://schemas.openxmlformats.org/drawingml/2006/table">
            <a:tbl>
              <a:tblPr firstRow="1" firstCol="1" bandRow="1">
                <a:tableStyleId>{5C22544A-7EE6-4342-B048-85BDC9FD1C3A}</a:tableStyleId>
              </a:tblPr>
              <a:tblGrid>
                <a:gridCol w="1638182"/>
                <a:gridCol w="5226581"/>
                <a:gridCol w="2652294"/>
              </a:tblGrid>
              <a:tr h="603955">
                <a:tc>
                  <a:txBody>
                    <a:bodyPr/>
                    <a:lstStyle/>
                    <a:p>
                      <a:pPr marL="0" marR="0" algn="ctr">
                        <a:lnSpc>
                          <a:spcPct val="115000"/>
                        </a:lnSpc>
                        <a:spcBef>
                          <a:spcPts val="0"/>
                        </a:spcBef>
                        <a:spcAft>
                          <a:spcPts val="0"/>
                        </a:spcAft>
                      </a:pPr>
                      <a:r>
                        <a:rPr lang="en-US" sz="1900" b="1" cap="none" spc="0" dirty="0">
                          <a:ln>
                            <a:noFill/>
                          </a:ln>
                          <a:solidFill>
                            <a:srgbClr val="000000"/>
                          </a:solidFill>
                          <a:effectLst/>
                        </a:rPr>
                        <a:t>Class </a:t>
                      </a:r>
                      <a:endParaRPr lang="en-US" sz="1900" b="1"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900" b="1" cap="none" spc="0" dirty="0">
                          <a:ln>
                            <a:noFill/>
                          </a:ln>
                          <a:solidFill>
                            <a:srgbClr val="000000"/>
                          </a:solidFill>
                          <a:effectLst/>
                        </a:rPr>
                        <a:t>Plant conditions </a:t>
                      </a:r>
                      <a:endParaRPr lang="en-US" sz="1900" b="1"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chemeClr val="accent1"/>
                    </a:solidFill>
                  </a:tcPr>
                </a:tc>
                <a:tc>
                  <a:txBody>
                    <a:bodyPr/>
                    <a:lstStyle/>
                    <a:p>
                      <a:pPr marL="0" marR="0" algn="ctr">
                        <a:lnSpc>
                          <a:spcPct val="115000"/>
                        </a:lnSpc>
                        <a:spcBef>
                          <a:spcPts val="0"/>
                        </a:spcBef>
                        <a:spcAft>
                          <a:spcPts val="0"/>
                        </a:spcAft>
                      </a:pPr>
                      <a:r>
                        <a:rPr lang="en-US" sz="1900" b="1" cap="none" spc="0" dirty="0">
                          <a:ln>
                            <a:noFill/>
                          </a:ln>
                          <a:solidFill>
                            <a:srgbClr val="000000"/>
                          </a:solidFill>
                          <a:effectLst/>
                        </a:rPr>
                        <a:t>Protective </a:t>
                      </a:r>
                      <a:r>
                        <a:rPr lang="en-US" sz="1900" b="1" cap="none" spc="0" dirty="0" smtClean="0">
                          <a:ln>
                            <a:noFill/>
                          </a:ln>
                          <a:solidFill>
                            <a:srgbClr val="000000"/>
                          </a:solidFill>
                          <a:effectLst/>
                        </a:rPr>
                        <a:t>actions</a:t>
                      </a:r>
                    </a:p>
                    <a:p>
                      <a:pPr marL="0" marR="0" algn="ctr">
                        <a:lnSpc>
                          <a:spcPct val="115000"/>
                        </a:lnSpc>
                        <a:spcBef>
                          <a:spcPts val="0"/>
                        </a:spcBef>
                        <a:spcAft>
                          <a:spcPts val="0"/>
                        </a:spcAft>
                      </a:pPr>
                      <a:r>
                        <a:rPr lang="en-US" sz="1900" b="1" cap="none" spc="0" dirty="0" smtClean="0">
                          <a:ln>
                            <a:noFill/>
                          </a:ln>
                          <a:solidFill>
                            <a:srgbClr val="000000"/>
                          </a:solidFill>
                          <a:effectLst/>
                        </a:rPr>
                        <a:t>off site </a:t>
                      </a:r>
                      <a:endParaRPr lang="en-US" sz="1900" b="1"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chemeClr val="accent1"/>
                    </a:solidFill>
                  </a:tcPr>
                </a:tc>
              </a:tr>
              <a:tr h="997562">
                <a:tc>
                  <a:txBody>
                    <a:bodyPr/>
                    <a:lstStyle/>
                    <a:p>
                      <a:pPr marL="0" marR="0" algn="l">
                        <a:lnSpc>
                          <a:spcPct val="115000"/>
                        </a:lnSpc>
                        <a:spcBef>
                          <a:spcPts val="0"/>
                        </a:spcBef>
                        <a:spcAft>
                          <a:spcPts val="0"/>
                        </a:spcAft>
                      </a:pPr>
                      <a:r>
                        <a:rPr lang="en-US" sz="1900" b="1" kern="1200" cap="none" spc="0" dirty="0" smtClean="0">
                          <a:ln>
                            <a:noFill/>
                          </a:ln>
                          <a:solidFill>
                            <a:srgbClr val="000000"/>
                          </a:solidFill>
                          <a:effectLst/>
                          <a:latin typeface="+mn-lt"/>
                          <a:ea typeface="+mn-ea"/>
                          <a:cs typeface="+mn-cs"/>
                        </a:rPr>
                        <a:t>General emergency </a:t>
                      </a: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C000"/>
                    </a:solidFill>
                  </a:tcPr>
                </a:tc>
                <a:tc>
                  <a:txBody>
                    <a:bodyPr/>
                    <a:lstStyle/>
                    <a:p>
                      <a:pPr marL="0" marR="0">
                        <a:lnSpc>
                          <a:spcPct val="115000"/>
                        </a:lnSpc>
                        <a:spcBef>
                          <a:spcPts val="0"/>
                        </a:spcBef>
                        <a:spcAft>
                          <a:spcPts val="0"/>
                        </a:spcAft>
                      </a:pPr>
                      <a:r>
                        <a:rPr lang="en-US" sz="1900" b="0" kern="1200" cap="none" spc="0" dirty="0" smtClean="0">
                          <a:ln>
                            <a:noFill/>
                          </a:ln>
                          <a:solidFill>
                            <a:srgbClr val="000000"/>
                          </a:solidFill>
                          <a:effectLst/>
                          <a:latin typeface="+mn-lt"/>
                          <a:ea typeface="+mn-ea"/>
                          <a:cs typeface="+mn-cs"/>
                        </a:rPr>
                        <a:t>May not be safe off site </a:t>
                      </a:r>
                      <a:endParaRPr lang="en-US" sz="1900" b="0" kern="1200" cap="none" spc="0" dirty="0">
                        <a:ln>
                          <a:noFill/>
                        </a:ln>
                        <a:solidFill>
                          <a:srgbClr val="000000"/>
                        </a:solidFill>
                        <a:effectLst/>
                        <a:latin typeface="+mn-lt"/>
                        <a:ea typeface="+mn-ea"/>
                        <a:cs typeface="+mn-cs"/>
                      </a:endParaRPr>
                    </a:p>
                    <a:p>
                      <a:pPr marL="182880" marR="0" indent="-182880">
                        <a:lnSpc>
                          <a:spcPct val="115000"/>
                        </a:lnSpc>
                        <a:spcBef>
                          <a:spcPts val="0"/>
                        </a:spcBef>
                        <a:spcAft>
                          <a:spcPts val="0"/>
                        </a:spcAft>
                        <a:buFont typeface="Arial" pitchFamily="34" charset="0"/>
                        <a:buChar char="•"/>
                      </a:pPr>
                      <a:r>
                        <a:rPr lang="en-US" sz="1900" b="0" kern="1200" cap="none" spc="0" dirty="0" smtClean="0">
                          <a:ln>
                            <a:noFill/>
                          </a:ln>
                          <a:solidFill>
                            <a:srgbClr val="000000"/>
                          </a:solidFill>
                          <a:effectLst/>
                          <a:latin typeface="+mn-lt"/>
                          <a:ea typeface="+mn-ea"/>
                          <a:cs typeface="+mn-cs"/>
                        </a:rPr>
                        <a:t>Projected or actual severe damage</a:t>
                      </a:r>
                      <a:r>
                        <a:rPr lang="en-US" sz="1900" b="0" kern="1200" cap="none" spc="0" baseline="0" dirty="0" smtClean="0">
                          <a:ln>
                            <a:noFill/>
                          </a:ln>
                          <a:solidFill>
                            <a:srgbClr val="000000"/>
                          </a:solidFill>
                          <a:effectLst/>
                          <a:latin typeface="+mn-lt"/>
                          <a:ea typeface="+mn-ea"/>
                          <a:cs typeface="+mn-cs"/>
                        </a:rPr>
                        <a:t> t</a:t>
                      </a:r>
                      <a:r>
                        <a:rPr lang="en-US" sz="1900" b="0" kern="1200" cap="none" spc="0" dirty="0" smtClean="0">
                          <a:ln>
                            <a:noFill/>
                          </a:ln>
                          <a:solidFill>
                            <a:srgbClr val="000000"/>
                          </a:solidFill>
                          <a:effectLst/>
                          <a:latin typeface="+mn-lt"/>
                          <a:ea typeface="+mn-ea"/>
                          <a:cs typeface="+mn-cs"/>
                        </a:rPr>
                        <a:t>o fuel </a:t>
                      </a:r>
                    </a:p>
                    <a:p>
                      <a:pPr marL="182880" marR="0" indent="-182880">
                        <a:lnSpc>
                          <a:spcPct val="115000"/>
                        </a:lnSpc>
                        <a:spcBef>
                          <a:spcPts val="0"/>
                        </a:spcBef>
                        <a:spcAft>
                          <a:spcPts val="0"/>
                        </a:spcAft>
                        <a:buFont typeface="Arial" pitchFamily="34" charset="0"/>
                        <a:buChar char="•"/>
                      </a:pPr>
                      <a:r>
                        <a:rPr lang="en-US" sz="1900" b="0" kern="1200" cap="none" spc="0" dirty="0" smtClean="0">
                          <a:ln>
                            <a:noFill/>
                          </a:ln>
                          <a:solidFill>
                            <a:srgbClr val="000000"/>
                          </a:solidFill>
                          <a:effectLst/>
                          <a:latin typeface="+mn-lt"/>
                          <a:ea typeface="+mn-ea"/>
                          <a:cs typeface="+mn-cs"/>
                        </a:rPr>
                        <a:t>Loss </a:t>
                      </a:r>
                      <a:r>
                        <a:rPr lang="en-US" sz="1900" b="0" kern="1200" cap="none" spc="0" dirty="0">
                          <a:ln>
                            <a:noFill/>
                          </a:ln>
                          <a:solidFill>
                            <a:srgbClr val="000000"/>
                          </a:solidFill>
                          <a:effectLst/>
                          <a:latin typeface="+mn-lt"/>
                          <a:ea typeface="+mn-ea"/>
                          <a:cs typeface="+mn-cs"/>
                        </a:rPr>
                        <a:t>of control </a:t>
                      </a: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C000"/>
                    </a:solidFill>
                  </a:tcPr>
                </a:tc>
                <a:tc>
                  <a:txBody>
                    <a:bodyPr/>
                    <a:lstStyle/>
                    <a:p>
                      <a:pPr marL="0" marR="0">
                        <a:lnSpc>
                          <a:spcPct val="115000"/>
                        </a:lnSpc>
                        <a:spcBef>
                          <a:spcPts val="0"/>
                        </a:spcBef>
                        <a:spcAft>
                          <a:spcPts val="0"/>
                        </a:spcAft>
                      </a:pPr>
                      <a:r>
                        <a:rPr lang="en-US" sz="1900" b="0" kern="1200" cap="none" spc="0" dirty="0">
                          <a:ln>
                            <a:noFill/>
                          </a:ln>
                          <a:solidFill>
                            <a:srgbClr val="000000"/>
                          </a:solidFill>
                          <a:effectLst/>
                          <a:latin typeface="+mn-lt"/>
                          <a:ea typeface="+mn-ea"/>
                          <a:cs typeface="+mn-cs"/>
                        </a:rPr>
                        <a:t>Immediate urgent protective action </a:t>
                      </a: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C000"/>
                    </a:solidFill>
                  </a:tcPr>
                </a:tc>
              </a:tr>
              <a:tr h="576064">
                <a:tc>
                  <a:txBody>
                    <a:bodyPr/>
                    <a:lstStyle/>
                    <a:p>
                      <a:pPr marL="0" marR="0" algn="l">
                        <a:lnSpc>
                          <a:spcPct val="115000"/>
                        </a:lnSpc>
                        <a:spcBef>
                          <a:spcPts val="0"/>
                        </a:spcBef>
                        <a:spcAft>
                          <a:spcPts val="0"/>
                        </a:spcAft>
                      </a:pPr>
                      <a:r>
                        <a:rPr lang="en-US" sz="1900" b="1" kern="1200" cap="none" spc="0" dirty="0">
                          <a:ln>
                            <a:noFill/>
                          </a:ln>
                          <a:solidFill>
                            <a:srgbClr val="000000"/>
                          </a:solidFill>
                          <a:effectLst/>
                          <a:latin typeface="+mn-lt"/>
                          <a:ea typeface="+mn-ea"/>
                          <a:cs typeface="+mn-cs"/>
                        </a:rPr>
                        <a:t>Site area emergency </a:t>
                      </a: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66"/>
                    </a:solidFill>
                  </a:tcPr>
                </a:tc>
                <a:tc>
                  <a:txBody>
                    <a:bodyPr/>
                    <a:lstStyle/>
                    <a:p>
                      <a:pPr marL="0" marR="0">
                        <a:lnSpc>
                          <a:spcPct val="115000"/>
                        </a:lnSpc>
                        <a:spcBef>
                          <a:spcPts val="0"/>
                        </a:spcBef>
                        <a:spcAft>
                          <a:spcPts val="0"/>
                        </a:spcAft>
                      </a:pPr>
                      <a:r>
                        <a:rPr lang="en-US" sz="1900" b="0" cap="none" spc="0" dirty="0" smtClean="0">
                          <a:ln>
                            <a:noFill/>
                          </a:ln>
                          <a:solidFill>
                            <a:srgbClr val="000000"/>
                          </a:solidFill>
                          <a:effectLst/>
                        </a:rPr>
                        <a:t>If additional failures</a:t>
                      </a:r>
                    </a:p>
                    <a:p>
                      <a:pPr marL="0" marR="0">
                        <a:lnSpc>
                          <a:spcPct val="115000"/>
                        </a:lnSpc>
                        <a:spcBef>
                          <a:spcPts val="0"/>
                        </a:spcBef>
                        <a:spcAft>
                          <a:spcPts val="0"/>
                        </a:spcAft>
                      </a:pPr>
                      <a:r>
                        <a:rPr lang="en-US" sz="1900" b="0" cap="none" spc="0" dirty="0" smtClean="0">
                          <a:ln>
                            <a:noFill/>
                          </a:ln>
                          <a:solidFill>
                            <a:srgbClr val="000000"/>
                          </a:solidFill>
                          <a:effectLst/>
                          <a:sym typeface="Wingdings" pitchFamily="2" charset="2"/>
                        </a:rPr>
                        <a:t></a:t>
                      </a:r>
                      <a:r>
                        <a:rPr lang="en-US" sz="1900" b="0" cap="none" spc="0" dirty="0" smtClean="0">
                          <a:ln>
                            <a:noFill/>
                          </a:ln>
                          <a:solidFill>
                            <a:srgbClr val="000000"/>
                          </a:solidFill>
                          <a:effectLst/>
                        </a:rPr>
                        <a:t> </a:t>
                      </a:r>
                      <a:r>
                        <a:rPr lang="en-US" sz="1900" b="0" cap="none" spc="0" dirty="0">
                          <a:ln>
                            <a:noFill/>
                          </a:ln>
                          <a:solidFill>
                            <a:srgbClr val="000000"/>
                          </a:solidFill>
                          <a:effectLst/>
                        </a:rPr>
                        <a:t>severe damage to </a:t>
                      </a:r>
                      <a:r>
                        <a:rPr lang="en-US" sz="1900" b="0" cap="none" spc="0" dirty="0" smtClean="0">
                          <a:ln>
                            <a:noFill/>
                          </a:ln>
                          <a:solidFill>
                            <a:srgbClr val="000000"/>
                          </a:solidFill>
                          <a:effectLst/>
                        </a:rPr>
                        <a:t>fuel</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66"/>
                    </a:solidFill>
                  </a:tcPr>
                </a:tc>
                <a:tc>
                  <a:txBody>
                    <a:bodyPr/>
                    <a:lstStyle/>
                    <a:p>
                      <a:pPr marL="182880" marR="0" indent="-182880">
                        <a:lnSpc>
                          <a:spcPct val="115000"/>
                        </a:lnSpc>
                        <a:spcBef>
                          <a:spcPts val="0"/>
                        </a:spcBef>
                        <a:spcAft>
                          <a:spcPts val="0"/>
                        </a:spcAft>
                        <a:buFont typeface="Arial" pitchFamily="34" charset="0"/>
                        <a:buChar char="•"/>
                      </a:pPr>
                      <a:r>
                        <a:rPr lang="en-US" sz="1900" b="0" cap="none" spc="0" dirty="0">
                          <a:ln>
                            <a:noFill/>
                          </a:ln>
                          <a:solidFill>
                            <a:srgbClr val="000000"/>
                          </a:solidFill>
                          <a:effectLst/>
                        </a:rPr>
                        <a:t>Alert </a:t>
                      </a:r>
                      <a:r>
                        <a:rPr lang="en-US" sz="1900" b="0" cap="none" spc="0" dirty="0" smtClean="0">
                          <a:ln>
                            <a:noFill/>
                          </a:ln>
                          <a:solidFill>
                            <a:srgbClr val="000000"/>
                          </a:solidFill>
                          <a:effectLst/>
                        </a:rPr>
                        <a:t>officials and </a:t>
                      </a:r>
                      <a:r>
                        <a:rPr lang="en-US" sz="1900" b="0" cap="none" spc="0" dirty="0">
                          <a:ln>
                            <a:noFill/>
                          </a:ln>
                          <a:solidFill>
                            <a:srgbClr val="000000"/>
                          </a:solidFill>
                          <a:effectLst/>
                        </a:rPr>
                        <a:t>public to prepare </a:t>
                      </a:r>
                    </a:p>
                    <a:p>
                      <a:pPr marL="182880" marR="0" indent="-182880">
                        <a:lnSpc>
                          <a:spcPct val="115000"/>
                        </a:lnSpc>
                        <a:spcBef>
                          <a:spcPts val="0"/>
                        </a:spcBef>
                        <a:spcAft>
                          <a:spcPts val="0"/>
                        </a:spcAft>
                        <a:buFont typeface="Arial" pitchFamily="34" charset="0"/>
                        <a:buChar char="•"/>
                      </a:pPr>
                      <a:r>
                        <a:rPr lang="en-US" sz="1900" b="0" cap="none" spc="0" dirty="0">
                          <a:ln>
                            <a:noFill/>
                          </a:ln>
                          <a:solidFill>
                            <a:srgbClr val="000000"/>
                          </a:solidFill>
                          <a:effectLst/>
                        </a:rPr>
                        <a:t>Off-site monitoring </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66"/>
                    </a:solidFill>
                  </a:tcPr>
                </a:tc>
              </a:tr>
              <a:tr h="298052">
                <a:tc>
                  <a:txBody>
                    <a:bodyPr/>
                    <a:lstStyle/>
                    <a:p>
                      <a:pPr marL="0" marR="0" algn="l">
                        <a:lnSpc>
                          <a:spcPct val="115000"/>
                        </a:lnSpc>
                        <a:spcBef>
                          <a:spcPts val="0"/>
                        </a:spcBef>
                        <a:spcAft>
                          <a:spcPts val="0"/>
                        </a:spcAft>
                      </a:pPr>
                      <a:r>
                        <a:rPr lang="en-US" sz="1900" b="1" cap="none" spc="0" dirty="0">
                          <a:ln>
                            <a:noFill/>
                          </a:ln>
                          <a:solidFill>
                            <a:srgbClr val="000000"/>
                          </a:solidFill>
                          <a:effectLst/>
                        </a:rPr>
                        <a:t>Facility emergency </a:t>
                      </a:r>
                      <a:endParaRPr lang="en-US" sz="1900" b="1"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900" b="0" cap="none" spc="0" dirty="0">
                          <a:ln>
                            <a:noFill/>
                          </a:ln>
                          <a:solidFill>
                            <a:srgbClr val="000000"/>
                          </a:solidFill>
                          <a:effectLst/>
                        </a:rPr>
                        <a:t>On site risk only</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900" b="0" cap="none" spc="0" dirty="0">
                          <a:ln>
                            <a:noFill/>
                          </a:ln>
                          <a:solidFill>
                            <a:srgbClr val="000000"/>
                          </a:solidFill>
                          <a:effectLst/>
                        </a:rPr>
                        <a:t>None </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r>
              <a:tr h="263500">
                <a:tc>
                  <a:txBody>
                    <a:bodyPr/>
                    <a:lstStyle/>
                    <a:p>
                      <a:pPr marL="0" marR="0" algn="l">
                        <a:lnSpc>
                          <a:spcPct val="115000"/>
                        </a:lnSpc>
                        <a:spcBef>
                          <a:spcPts val="0"/>
                        </a:spcBef>
                        <a:spcAft>
                          <a:spcPts val="0"/>
                        </a:spcAft>
                      </a:pPr>
                      <a:r>
                        <a:rPr lang="en-US" sz="1900" b="1" cap="none" spc="0" dirty="0">
                          <a:ln>
                            <a:noFill/>
                          </a:ln>
                          <a:solidFill>
                            <a:srgbClr val="000000"/>
                          </a:solidFill>
                          <a:effectLst/>
                        </a:rPr>
                        <a:t>Alert </a:t>
                      </a:r>
                      <a:endParaRPr lang="en-US" sz="1900" b="1"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900" b="0" cap="none" spc="0" dirty="0">
                          <a:ln>
                            <a:noFill/>
                          </a:ln>
                          <a:solidFill>
                            <a:srgbClr val="000000"/>
                          </a:solidFill>
                          <a:effectLst/>
                        </a:rPr>
                        <a:t>Degraded or uncertain conditions  </a:t>
                      </a:r>
                      <a:r>
                        <a:rPr lang="en-US" sz="1900" b="0" cap="none" spc="0" dirty="0" smtClean="0">
                          <a:ln>
                            <a:noFill/>
                          </a:ln>
                          <a:solidFill>
                            <a:srgbClr val="000000"/>
                          </a:solidFill>
                          <a:effectLst/>
                        </a:rPr>
                        <a:t>- </a:t>
                      </a:r>
                    </a:p>
                    <a:p>
                      <a:pPr marL="0" marR="0">
                        <a:lnSpc>
                          <a:spcPct val="115000"/>
                        </a:lnSpc>
                        <a:spcBef>
                          <a:spcPts val="0"/>
                        </a:spcBef>
                        <a:spcAft>
                          <a:spcPts val="0"/>
                        </a:spcAft>
                      </a:pPr>
                      <a:r>
                        <a:rPr lang="en-US" sz="1900" b="0" cap="none" spc="0" dirty="0" smtClean="0">
                          <a:ln>
                            <a:noFill/>
                          </a:ln>
                          <a:solidFill>
                            <a:srgbClr val="000000"/>
                          </a:solidFill>
                          <a:effectLst/>
                        </a:rPr>
                        <a:t>no known danger </a:t>
                      </a:r>
                      <a:r>
                        <a:rPr lang="en-US" sz="1900" b="0" cap="none" spc="0" dirty="0">
                          <a:ln>
                            <a:noFill/>
                          </a:ln>
                          <a:solidFill>
                            <a:srgbClr val="000000"/>
                          </a:solidFill>
                          <a:effectLst/>
                        </a:rPr>
                        <a:t>to fuel</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1900" b="0" cap="none" spc="0" dirty="0">
                          <a:ln>
                            <a:noFill/>
                          </a:ln>
                          <a:solidFill>
                            <a:srgbClr val="000000"/>
                          </a:solidFill>
                          <a:effectLst/>
                        </a:rPr>
                        <a:t>None </a:t>
                      </a:r>
                      <a:endParaRPr lang="en-US" sz="1900" b="0" cap="none" spc="0" dirty="0">
                        <a:ln>
                          <a:noFill/>
                        </a:ln>
                        <a:solidFill>
                          <a:srgbClr val="000000"/>
                        </a:solidFill>
                        <a:effectLst/>
                        <a:latin typeface="Calibri"/>
                        <a:ea typeface="Calibri"/>
                        <a:cs typeface="Times New Roman"/>
                      </a:endParaRPr>
                    </a:p>
                  </a:txBody>
                  <a:tcPr marL="74295" marR="74295" marT="0" marB="0" anchor="ctr">
                    <a:lnL w="19050" cap="flat" cmpd="sng" algn="ctr">
                      <a:solidFill>
                        <a:schemeClr val="tx1">
                          <a:lumMod val="10000"/>
                        </a:schemeClr>
                      </a:solidFill>
                      <a:prstDash val="solid"/>
                      <a:round/>
                      <a:headEnd type="none" w="med" len="med"/>
                      <a:tailEnd type="none" w="med" len="med"/>
                    </a:lnL>
                    <a:lnR w="19050" cap="flat" cmpd="sng" algn="ctr">
                      <a:solidFill>
                        <a:schemeClr val="tx1">
                          <a:lumMod val="10000"/>
                        </a:schemeClr>
                      </a:solidFill>
                      <a:prstDash val="solid"/>
                      <a:round/>
                      <a:headEnd type="none" w="med" len="med"/>
                      <a:tailEnd type="none" w="med" len="med"/>
                    </a:lnR>
                    <a:lnT w="19050" cap="flat" cmpd="sng" algn="ctr">
                      <a:solidFill>
                        <a:schemeClr val="tx1">
                          <a:lumMod val="10000"/>
                        </a:schemeClr>
                      </a:solidFill>
                      <a:prstDash val="solid"/>
                      <a:round/>
                      <a:headEnd type="none" w="med" len="med"/>
                      <a:tailEnd type="none" w="med" len="med"/>
                    </a:lnT>
                    <a:lnB w="19050" cap="flat" cmpd="sng" algn="ctr">
                      <a:solidFill>
                        <a:schemeClr val="tx1">
                          <a:lumMod val="10000"/>
                        </a:schemeClr>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275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t>Emergency Action Levels (EALs)</a:t>
            </a:r>
          </a:p>
        </p:txBody>
      </p:sp>
      <p:sp>
        <p:nvSpPr>
          <p:cNvPr id="33795" name="Rectangle 3"/>
          <p:cNvSpPr>
            <a:spLocks noGrp="1" noChangeArrowheads="1"/>
          </p:cNvSpPr>
          <p:nvPr>
            <p:ph idx="1"/>
          </p:nvPr>
        </p:nvSpPr>
        <p:spPr>
          <a:xfrm>
            <a:off x="306125" y="1361915"/>
            <a:ext cx="9309234" cy="1202989"/>
          </a:xfrm>
        </p:spPr>
        <p:txBody>
          <a:bodyPr>
            <a:normAutofit fontScale="85000" lnSpcReduction="20000"/>
          </a:bodyPr>
          <a:lstStyle/>
          <a:p>
            <a:r>
              <a:rPr lang="en-US" dirty="0" smtClean="0"/>
              <a:t>Trigger for classification of the emergency </a:t>
            </a:r>
          </a:p>
          <a:p>
            <a:r>
              <a:rPr lang="en-US" dirty="0" smtClean="0"/>
              <a:t>Predetermined threshold observable during emergency conditions</a:t>
            </a:r>
          </a:p>
        </p:txBody>
      </p:sp>
      <p:pic>
        <p:nvPicPr>
          <p:cNvPr id="6"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50000"/>
          <a:stretch/>
        </p:blipFill>
        <p:spPr bwMode="auto">
          <a:xfrm>
            <a:off x="4071931" y="2780930"/>
            <a:ext cx="2319169" cy="238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descr="C:\Users\Owner\AppData\Local\Microsoft\Windows\Temporary Internet Files\Content.IE5\DB095S10\MP90041411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8790" y="2780929"/>
            <a:ext cx="2222697" cy="23807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0169" y="5248066"/>
            <a:ext cx="1980029" cy="646331"/>
          </a:xfrm>
          <a:prstGeom prst="rect">
            <a:avLst/>
          </a:prstGeom>
          <a:noFill/>
        </p:spPr>
        <p:txBody>
          <a:bodyPr wrap="none" rtlCol="0">
            <a:spAutoFit/>
          </a:bodyPr>
          <a:lstStyle/>
          <a:p>
            <a:pPr algn="ctr"/>
            <a:r>
              <a:rPr lang="en-US" b="1" dirty="0" smtClean="0">
                <a:solidFill>
                  <a:srgbClr val="000000"/>
                </a:solidFill>
                <a:latin typeface="+mn-lt"/>
              </a:rPr>
              <a:t>Plant conditions</a:t>
            </a:r>
          </a:p>
          <a:p>
            <a:pPr algn="ctr"/>
            <a:r>
              <a:rPr lang="en-US" b="1" dirty="0" smtClean="0">
                <a:solidFill>
                  <a:srgbClr val="000000"/>
                </a:solidFill>
                <a:latin typeface="+mn-lt"/>
              </a:rPr>
              <a:t>(e.g. SF loss)</a:t>
            </a:r>
            <a:endParaRPr lang="en-US" b="1" dirty="0">
              <a:solidFill>
                <a:srgbClr val="000000"/>
              </a:solidFill>
              <a:latin typeface="+mn-lt"/>
            </a:endParaRPr>
          </a:p>
        </p:txBody>
      </p:sp>
      <p:sp>
        <p:nvSpPr>
          <p:cNvPr id="11" name="TextBox 10"/>
          <p:cNvSpPr txBox="1"/>
          <p:nvPr/>
        </p:nvSpPr>
        <p:spPr>
          <a:xfrm>
            <a:off x="3938889" y="5248066"/>
            <a:ext cx="2638009" cy="646331"/>
          </a:xfrm>
          <a:prstGeom prst="rect">
            <a:avLst/>
          </a:prstGeom>
          <a:noFill/>
        </p:spPr>
        <p:txBody>
          <a:bodyPr wrap="square" rtlCol="0">
            <a:spAutoFit/>
          </a:bodyPr>
          <a:lstStyle/>
          <a:p>
            <a:pPr algn="ctr"/>
            <a:r>
              <a:rPr lang="en-US" b="1" dirty="0" smtClean="0">
                <a:solidFill>
                  <a:srgbClr val="000000"/>
                </a:solidFill>
                <a:latin typeface="+mn-lt"/>
              </a:rPr>
              <a:t>Radiological monitoring</a:t>
            </a:r>
            <a:endParaRPr lang="en-US" b="1" dirty="0">
              <a:solidFill>
                <a:srgbClr val="000000"/>
              </a:solidFill>
              <a:latin typeface="+mn-lt"/>
            </a:endParaRPr>
          </a:p>
        </p:txBody>
      </p:sp>
      <p:sp>
        <p:nvSpPr>
          <p:cNvPr id="12" name="TextBox 11"/>
          <p:cNvSpPr txBox="1"/>
          <p:nvPr/>
        </p:nvSpPr>
        <p:spPr>
          <a:xfrm>
            <a:off x="7293260" y="5181000"/>
            <a:ext cx="1885270" cy="646331"/>
          </a:xfrm>
          <a:prstGeom prst="rect">
            <a:avLst/>
          </a:prstGeom>
          <a:noFill/>
        </p:spPr>
        <p:txBody>
          <a:bodyPr wrap="square" rtlCol="0">
            <a:spAutoFit/>
          </a:bodyPr>
          <a:lstStyle/>
          <a:p>
            <a:pPr algn="ctr"/>
            <a:r>
              <a:rPr lang="en-US" b="1" dirty="0" smtClean="0">
                <a:solidFill>
                  <a:srgbClr val="000000"/>
                </a:solidFill>
                <a:latin typeface="+mn-lt"/>
              </a:rPr>
              <a:t>Other hazards/</a:t>
            </a:r>
          </a:p>
          <a:p>
            <a:pPr algn="ctr"/>
            <a:r>
              <a:rPr lang="en-US" b="1" dirty="0" smtClean="0">
                <a:solidFill>
                  <a:srgbClr val="000000"/>
                </a:solidFill>
                <a:latin typeface="+mn-lt"/>
              </a:rPr>
              <a:t>threats</a:t>
            </a:r>
            <a:endParaRPr lang="en-US" b="1" dirty="0">
              <a:solidFill>
                <a:srgbClr val="000000"/>
              </a:solidFill>
              <a:latin typeface="+mn-lt"/>
            </a:endParaRPr>
          </a:p>
        </p:txBody>
      </p:sp>
      <p:pic>
        <p:nvPicPr>
          <p:cNvPr id="1945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866" y="2780930"/>
            <a:ext cx="2692952" cy="238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80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Planning basis: </a:t>
            </a:r>
          </a:p>
          <a:p>
            <a:r>
              <a:rPr lang="en-US" dirty="0" smtClean="0"/>
              <a:t>Protection strategies</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Protection Strategy</a:t>
            </a:r>
            <a:endParaRPr lang="en-GB" sz="3200" dirty="0"/>
          </a:p>
        </p:txBody>
      </p:sp>
      <p:sp>
        <p:nvSpPr>
          <p:cNvPr id="3" name="Content Placeholder 2"/>
          <p:cNvSpPr>
            <a:spLocks noGrp="1"/>
          </p:cNvSpPr>
          <p:nvPr>
            <p:ph idx="1"/>
          </p:nvPr>
        </p:nvSpPr>
        <p:spPr>
          <a:xfrm>
            <a:off x="272480" y="1196752"/>
            <a:ext cx="9342876" cy="4755232"/>
          </a:xfrm>
        </p:spPr>
        <p:txBody>
          <a:bodyPr/>
          <a:lstStyle/>
          <a:p>
            <a:r>
              <a:rPr lang="en-GB" b="1" dirty="0" smtClean="0"/>
              <a:t>Justified</a:t>
            </a:r>
            <a:r>
              <a:rPr lang="en-GB" dirty="0" smtClean="0"/>
              <a:t> </a:t>
            </a:r>
            <a:r>
              <a:rPr lang="en-GB" dirty="0"/>
              <a:t>and </a:t>
            </a:r>
            <a:r>
              <a:rPr lang="en-GB" b="1" dirty="0"/>
              <a:t>optimized</a:t>
            </a:r>
            <a:r>
              <a:rPr lang="en-GB" dirty="0"/>
              <a:t> </a:t>
            </a:r>
            <a:r>
              <a:rPr lang="en-GB" dirty="0" smtClean="0"/>
              <a:t>set </a:t>
            </a:r>
            <a:r>
              <a:rPr lang="en-GB" dirty="0"/>
              <a:t>of </a:t>
            </a:r>
            <a:r>
              <a:rPr lang="en-GB" dirty="0" smtClean="0"/>
              <a:t>protective actions and other response actions designed </a:t>
            </a:r>
            <a:r>
              <a:rPr lang="en-GB" dirty="0"/>
              <a:t>to </a:t>
            </a:r>
            <a:r>
              <a:rPr lang="en-GB" dirty="0" smtClean="0"/>
              <a:t>achieve effectively </a:t>
            </a:r>
            <a:r>
              <a:rPr lang="en-GB" dirty="0"/>
              <a:t>the goals of emergency </a:t>
            </a:r>
            <a:r>
              <a:rPr lang="en-GB" dirty="0" smtClean="0"/>
              <a:t>response</a:t>
            </a:r>
          </a:p>
          <a:p>
            <a:r>
              <a:rPr lang="en-GB" dirty="0" smtClean="0"/>
              <a:t>Generic </a:t>
            </a:r>
            <a:r>
              <a:rPr lang="en-GB" dirty="0"/>
              <a:t>approach aimed:</a:t>
            </a:r>
          </a:p>
          <a:p>
            <a:pPr lvl="1"/>
            <a:r>
              <a:rPr lang="en-GB" sz="3200" dirty="0" smtClean="0"/>
              <a:t>To </a:t>
            </a:r>
            <a:r>
              <a:rPr lang="en-GB" sz="3200" dirty="0"/>
              <a:t>define implementation of effective and efficient </a:t>
            </a:r>
            <a:r>
              <a:rPr lang="en-GB" sz="3200" dirty="0" smtClean="0"/>
              <a:t>protective actions</a:t>
            </a:r>
            <a:endParaRPr lang="en-GB" sz="3200" dirty="0"/>
          </a:p>
          <a:p>
            <a:pPr lvl="1"/>
            <a:r>
              <a:rPr lang="en-GB" sz="3200" dirty="0"/>
              <a:t>To guide establishment of adequate emergency arrangements</a:t>
            </a:r>
          </a:p>
        </p:txBody>
      </p:sp>
    </p:spTree>
    <p:extLst>
      <p:ext uri="{BB962C8B-B14F-4D97-AF65-F5344CB8AC3E}">
        <p14:creationId xmlns:p14="http://schemas.microsoft.com/office/powerpoint/2010/main" val="40336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GB" altLang="en-US" dirty="0" smtClean="0"/>
              <a:t>Protection Strategy – cont’d</a:t>
            </a:r>
            <a:endParaRPr lang="en-GB" altLang="en-US" dirty="0" smtClean="0">
              <a:solidFill>
                <a:srgbClr val="FFC000"/>
              </a:solidFill>
            </a:endParaRPr>
          </a:p>
        </p:txBody>
      </p:sp>
      <p:sp>
        <p:nvSpPr>
          <p:cNvPr id="9219" name="Rectangle 3"/>
          <p:cNvSpPr>
            <a:spLocks noGrp="1" noChangeArrowheads="1"/>
          </p:cNvSpPr>
          <p:nvPr>
            <p:ph type="body" idx="1"/>
          </p:nvPr>
        </p:nvSpPr>
        <p:spPr>
          <a:xfrm>
            <a:off x="228115" y="1268760"/>
            <a:ext cx="9483414" cy="5305660"/>
          </a:xfrm>
        </p:spPr>
        <p:txBody>
          <a:bodyPr>
            <a:normAutofit/>
          </a:bodyPr>
          <a:lstStyle/>
          <a:p>
            <a:pPr>
              <a:spcBef>
                <a:spcPts val="0"/>
              </a:spcBef>
              <a:spcAft>
                <a:spcPts val="600"/>
              </a:spcAft>
            </a:pPr>
            <a:r>
              <a:rPr lang="en-GB" altLang="en-US" dirty="0"/>
              <a:t>Developed at the preparedness stage with involvement of all relevant interested parties</a:t>
            </a:r>
          </a:p>
          <a:p>
            <a:pPr lvl="1">
              <a:spcBef>
                <a:spcPts val="0"/>
              </a:spcBef>
              <a:spcAft>
                <a:spcPts val="600"/>
              </a:spcAft>
            </a:pPr>
            <a:r>
              <a:rPr lang="en-GB" altLang="en-US" dirty="0">
                <a:ea typeface="+mn-ea"/>
                <a:cs typeface="+mn-cs"/>
              </a:rPr>
              <a:t>Basis for emergency arrangements </a:t>
            </a:r>
            <a:endParaRPr lang="en-GB" altLang="en-US" dirty="0" smtClean="0">
              <a:ea typeface="+mn-ea"/>
              <a:cs typeface="+mn-cs"/>
            </a:endParaRPr>
          </a:p>
          <a:p>
            <a:pPr>
              <a:spcBef>
                <a:spcPts val="0"/>
              </a:spcBef>
              <a:spcAft>
                <a:spcPts val="600"/>
              </a:spcAft>
            </a:pPr>
            <a:r>
              <a:rPr lang="en-GB" altLang="en-US" dirty="0" smtClean="0"/>
              <a:t>Implemented </a:t>
            </a:r>
            <a:r>
              <a:rPr lang="en-GB" altLang="en-US" dirty="0"/>
              <a:t>safely and effectively in response to an emergency</a:t>
            </a:r>
          </a:p>
          <a:p>
            <a:pPr lvl="1">
              <a:spcBef>
                <a:spcPts val="0"/>
              </a:spcBef>
              <a:spcAft>
                <a:spcPts val="600"/>
              </a:spcAft>
            </a:pPr>
            <a:r>
              <a:rPr lang="en-GB" altLang="en-US" dirty="0">
                <a:ea typeface="+mn-ea"/>
                <a:cs typeface="+mn-cs"/>
              </a:rPr>
              <a:t>Through execution of pre-established emergency </a:t>
            </a:r>
            <a:r>
              <a:rPr lang="en-GB" altLang="en-US" dirty="0" smtClean="0">
                <a:ea typeface="+mn-ea"/>
                <a:cs typeface="+mn-cs"/>
              </a:rPr>
              <a:t>arrangements</a:t>
            </a:r>
          </a:p>
          <a:p>
            <a:r>
              <a:rPr lang="en-US" dirty="0" smtClean="0"/>
              <a:t>Adjusted as the emergency evolves, to meet the actual conditions</a:t>
            </a:r>
            <a:endParaRPr lang="en-GB" dirty="0" smtClean="0"/>
          </a:p>
        </p:txBody>
      </p:sp>
    </p:spTree>
    <p:extLst>
      <p:ext uri="{BB962C8B-B14F-4D97-AF65-F5344CB8AC3E}">
        <p14:creationId xmlns:p14="http://schemas.microsoft.com/office/powerpoint/2010/main" val="238411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Dose concepts for </a:t>
            </a:r>
            <a:r>
              <a:rPr lang="en-US" dirty="0"/>
              <a:t>t</a:t>
            </a:r>
            <a:r>
              <a:rPr lang="en-US" dirty="0" smtClean="0"/>
              <a:t>he strategy</a:t>
            </a:r>
          </a:p>
        </p:txBody>
      </p:sp>
      <p:sp>
        <p:nvSpPr>
          <p:cNvPr id="4" name="Content Placeholder 3"/>
          <p:cNvSpPr>
            <a:spLocks noGrp="1"/>
          </p:cNvSpPr>
          <p:nvPr>
            <p:ph idx="1"/>
          </p:nvPr>
        </p:nvSpPr>
        <p:spPr>
          <a:xfrm>
            <a:off x="38454" y="1319513"/>
            <a:ext cx="9633520" cy="5287347"/>
          </a:xfrm>
        </p:spPr>
        <p:txBody>
          <a:bodyPr>
            <a:noAutofit/>
          </a:bodyPr>
          <a:lstStyle/>
          <a:p>
            <a:pPr>
              <a:spcBef>
                <a:spcPts val="0"/>
              </a:spcBef>
            </a:pPr>
            <a:r>
              <a:rPr lang="en-GB" b="1" dirty="0" smtClean="0"/>
              <a:t>Projected dose</a:t>
            </a:r>
            <a:r>
              <a:rPr lang="en-GB" dirty="0" smtClean="0"/>
              <a:t>: individual effective (or equivalent) dose that is expected to be received if no protective actions are implemented</a:t>
            </a:r>
          </a:p>
          <a:p>
            <a:r>
              <a:rPr lang="en-GB" b="1" dirty="0" smtClean="0"/>
              <a:t>Residual dose</a:t>
            </a:r>
            <a:r>
              <a:rPr lang="en-GB" dirty="0" smtClean="0"/>
              <a:t>: </a:t>
            </a:r>
            <a:r>
              <a:rPr lang="en-US" dirty="0" smtClean="0"/>
              <a:t>the dose expected to be incurred after protective actions have been terminated (or after a decision has been taken not to take protective actions)</a:t>
            </a:r>
            <a:endParaRPr lang="en-GB" dirty="0" smtClean="0"/>
          </a:p>
          <a:p>
            <a:pPr>
              <a:spcBef>
                <a:spcPts val="0"/>
              </a:spcBef>
            </a:pPr>
            <a:r>
              <a:rPr lang="en-GB" b="1" dirty="0" smtClean="0"/>
              <a:t>Received dose</a:t>
            </a:r>
            <a:r>
              <a:rPr lang="en-GB" dirty="0" smtClean="0"/>
              <a:t>: the dose that has been received by a person from exposure to an actual situation</a:t>
            </a:r>
            <a:endParaRPr lang="en-US" dirty="0" smtClean="0"/>
          </a:p>
        </p:txBody>
      </p:sp>
    </p:spTree>
    <p:extLst>
      <p:ext uri="{BB962C8B-B14F-4D97-AF65-F5344CB8AC3E}">
        <p14:creationId xmlns:p14="http://schemas.microsoft.com/office/powerpoint/2010/main" val="90693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r>
              <a:rPr lang="en-GB" altLang="en-US" dirty="0" smtClean="0"/>
              <a:t>Use of dose concepts for strategy development</a:t>
            </a:r>
            <a:endParaRPr lang="en-GB" altLang="en-US" dirty="0"/>
          </a:p>
        </p:txBody>
      </p:sp>
      <p:sp>
        <p:nvSpPr>
          <p:cNvPr id="9219" name="Rectangle 3"/>
          <p:cNvSpPr>
            <a:spLocks noGrp="1" noChangeArrowheads="1"/>
          </p:cNvSpPr>
          <p:nvPr>
            <p:ph type="body" idx="1"/>
          </p:nvPr>
        </p:nvSpPr>
        <p:spPr>
          <a:xfrm>
            <a:off x="228115" y="1196752"/>
            <a:ext cx="9483414" cy="4968552"/>
          </a:xfrm>
        </p:spPr>
        <p:txBody>
          <a:bodyPr/>
          <a:lstStyle/>
          <a:p>
            <a:pPr marL="1071563" indent="-1071563">
              <a:buFontTx/>
              <a:buNone/>
              <a:tabLst>
                <a:tab pos="1077913" algn="l"/>
              </a:tabLst>
            </a:pPr>
            <a:r>
              <a:rPr lang="en-GB" sz="2400" i="1" dirty="0"/>
              <a:t>	</a:t>
            </a:r>
            <a:endParaRPr lang="en-GB" altLang="en-US" sz="2000" dirty="0">
              <a:solidFill>
                <a:srgbClr val="FFFFFF"/>
              </a:solidFill>
            </a:endParaRPr>
          </a:p>
          <a:p>
            <a:pPr marL="0" indent="0">
              <a:spcBef>
                <a:spcPts val="0"/>
              </a:spcBef>
              <a:spcAft>
                <a:spcPts val="600"/>
              </a:spcAft>
              <a:buNone/>
            </a:pPr>
            <a:endParaRPr lang="en-GB" altLang="en-US" sz="2000" dirty="0">
              <a:solidFill>
                <a:srgbClr val="FFFFFF"/>
              </a:solidFill>
            </a:endParaRPr>
          </a:p>
        </p:txBody>
      </p:sp>
      <p:graphicFrame>
        <p:nvGraphicFramePr>
          <p:cNvPr id="2" name="Diagram 1"/>
          <p:cNvGraphicFramePr/>
          <p:nvPr>
            <p:extLst/>
          </p:nvPr>
        </p:nvGraphicFramePr>
        <p:xfrm>
          <a:off x="584515" y="1196752"/>
          <a:ext cx="8814979"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665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bwMode="auto">
          <a:xfrm>
            <a:off x="6026150" y="1066800"/>
            <a:ext cx="3797300" cy="3581400"/>
          </a:xfrm>
          <a:prstGeom prst="ellipse">
            <a:avLst/>
          </a:prstGeom>
          <a:solidFill>
            <a:srgbClr val="FFC000">
              <a:alpha val="41000"/>
            </a:srgbClr>
          </a:solidFill>
          <a:ln w="12700" cap="flat" cmpd="sng" algn="ctr">
            <a:noFill/>
            <a:prstDash val="solid"/>
            <a:round/>
            <a:headEnd type="none" w="sm" len="sm"/>
            <a:tailEnd type="none" w="sm" len="sm"/>
          </a:ln>
          <a:effectLst/>
        </p:spPr>
        <p:txBody>
          <a:bodyPr vert="horz" wrap="square" lIns="91714" tIns="45857" rIns="91714" bIns="45857" numCol="1" rtlCol="0" anchor="t" anchorCtr="0" compatLnSpc="1">
            <a:prstTxWarp prst="textNoShape">
              <a:avLst/>
            </a:prstTxWarp>
          </a:bodyPr>
          <a:lstStyle/>
          <a:p>
            <a:pPr marL="0" marR="0" indent="0" algn="just" defTabSz="914400" rtl="0" eaLnBrk="1" fontAlgn="base" latinLnBrk="0" hangingPunct="1">
              <a:lnSpc>
                <a:spcPct val="130000"/>
              </a:lnSpc>
              <a:spcBef>
                <a:spcPct val="0"/>
              </a:spcBef>
              <a:spcAft>
                <a:spcPct val="0"/>
              </a:spcAft>
              <a:buClrTx/>
              <a:buSzTx/>
              <a:buFontTx/>
              <a:buNone/>
              <a:tabLst/>
            </a:pPr>
            <a:endParaRPr kumimoji="1" lang="en-GB" sz="1000" b="0" i="0" u="none" strike="noStrike" cap="none" normalizeH="0" baseline="0" smtClean="0">
              <a:ln>
                <a:noFill/>
              </a:ln>
              <a:solidFill>
                <a:schemeClr val="tx1"/>
              </a:solidFill>
              <a:effectLst/>
              <a:latin typeface="+mn-lt"/>
              <a:cs typeface="Arial" charset="0"/>
            </a:endParaRPr>
          </a:p>
        </p:txBody>
      </p:sp>
      <p:graphicFrame>
        <p:nvGraphicFramePr>
          <p:cNvPr id="22531" name="Object 3"/>
          <p:cNvGraphicFramePr>
            <a:graphicFrameLocks noGrp="1" noChangeAspect="1"/>
          </p:cNvGraphicFramePr>
          <p:nvPr>
            <p:ph idx="1"/>
            <p:extLst>
              <p:ext uri="{D42A27DB-BD31-4B8C-83A1-F6EECF244321}">
                <p14:modId xmlns:p14="http://schemas.microsoft.com/office/powerpoint/2010/main" val="135140232"/>
              </p:ext>
            </p:extLst>
          </p:nvPr>
        </p:nvGraphicFramePr>
        <p:xfrm>
          <a:off x="299244" y="1676400"/>
          <a:ext cx="7004711" cy="4114800"/>
        </p:xfrm>
        <a:graphic>
          <a:graphicData uri="http://schemas.openxmlformats.org/presentationml/2006/ole">
            <mc:AlternateContent xmlns:mc="http://schemas.openxmlformats.org/markup-compatibility/2006">
              <mc:Choice xmlns:v="urn:schemas-microsoft-com:vml" Requires="v">
                <p:oleObj spid="_x0000_s2052" name="Visio" r:id="rId4" imgW="12315603" imgH="7113592" progId="">
                  <p:embed/>
                </p:oleObj>
              </mc:Choice>
              <mc:Fallback>
                <p:oleObj name="Visio" r:id="rId4" imgW="12315603" imgH="7113592" progId="">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244" y="1676400"/>
                        <a:ext cx="7004711"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0" name="Rectangle 2"/>
          <p:cNvSpPr>
            <a:spLocks noGrp="1" noChangeArrowheads="1"/>
          </p:cNvSpPr>
          <p:nvPr>
            <p:ph type="title"/>
          </p:nvPr>
        </p:nvSpPr>
        <p:spPr/>
        <p:txBody>
          <a:bodyPr/>
          <a:lstStyle/>
          <a:p>
            <a:r>
              <a:rPr lang="en-US" altLang="en-US" dirty="0" smtClean="0"/>
              <a:t>Protection Strategy: </a:t>
            </a:r>
            <a:br>
              <a:rPr lang="en-US" altLang="en-US" dirty="0" smtClean="0"/>
            </a:br>
            <a:r>
              <a:rPr lang="en-US" altLang="en-US" dirty="0" smtClean="0"/>
              <a:t>reference levels and generic criteria</a:t>
            </a:r>
            <a:endParaRPr lang="en-GB" altLang="en-US" dirty="0" smtClean="0"/>
          </a:p>
        </p:txBody>
      </p:sp>
      <p:graphicFrame>
        <p:nvGraphicFramePr>
          <p:cNvPr id="5" name="Таблица 1"/>
          <p:cNvGraphicFramePr>
            <a:graphicFrameLocks noGrp="1"/>
          </p:cNvGraphicFramePr>
          <p:nvPr>
            <p:extLst>
              <p:ext uri="{D42A27DB-BD31-4B8C-83A1-F6EECF244321}">
                <p14:modId xmlns:p14="http://schemas.microsoft.com/office/powerpoint/2010/main" val="3212343157"/>
              </p:ext>
            </p:extLst>
          </p:nvPr>
        </p:nvGraphicFramePr>
        <p:xfrm>
          <a:off x="6108701" y="1752600"/>
          <a:ext cx="3384549" cy="2155460"/>
        </p:xfrm>
        <a:graphic>
          <a:graphicData uri="http://schemas.openxmlformats.org/drawingml/2006/table">
            <a:tbl>
              <a:tblPr firstRow="1" bandRow="1">
                <a:tableStyleId>{5C22544A-7EE6-4342-B048-85BDC9FD1C3A}</a:tableStyleId>
              </a:tblPr>
              <a:tblGrid>
                <a:gridCol w="999002"/>
                <a:gridCol w="2385547"/>
              </a:tblGrid>
              <a:tr h="304800">
                <a:tc rowSpan="2">
                  <a:txBody>
                    <a:bodyPr/>
                    <a:lstStyle/>
                    <a:p>
                      <a:pPr marL="0" algn="r" defTabSz="914400" rtl="0" eaLnBrk="1" latinLnBrk="0" hangingPunct="1"/>
                      <a:r>
                        <a:rPr lang="en-US" sz="1400" b="1" dirty="0" smtClean="0">
                          <a:solidFill>
                            <a:srgbClr val="FFFF00"/>
                          </a:solidFill>
                          <a:latin typeface="+mj-lt"/>
                          <a:ea typeface="+mj-ea"/>
                          <a:cs typeface="+mj-cs"/>
                        </a:rPr>
                        <a:t>100 mSv</a:t>
                      </a:r>
                      <a:endParaRPr lang="en-GB" sz="1400" b="1" dirty="0">
                        <a:solidFill>
                          <a:srgbClr val="FFFF00"/>
                        </a:solidFill>
                        <a:latin typeface="+mj-lt"/>
                        <a:ea typeface="+mj-ea"/>
                        <a:cs typeface="+mj-cs"/>
                      </a:endParaRPr>
                    </a:p>
                  </a:txBody>
                  <a:tcPr marL="99063" marR="99063"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1400" b="1" dirty="0">
                        <a:solidFill>
                          <a:srgbClr val="CCECFF"/>
                        </a:solidFill>
                        <a:latin typeface="+mj-lt"/>
                        <a:ea typeface="+mj-ea"/>
                        <a:cs typeface="+mj-cs"/>
                      </a:endParaRPr>
                    </a:p>
                  </a:txBody>
                  <a:tcPr marL="99063" marR="99063"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762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r>
              <a:tr h="381000">
                <a:tc vMerge="1">
                  <a:txBody>
                    <a:bodyPr/>
                    <a:lstStyle/>
                    <a:p>
                      <a:endParaRPr lang="en-GB" dirty="0"/>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914400" rtl="0" eaLnBrk="1" latinLnBrk="0" hangingPunct="1"/>
                      <a:r>
                        <a:rPr lang="en-US" sz="1400" b="1" dirty="0" smtClean="0">
                          <a:solidFill>
                            <a:srgbClr val="FF0000"/>
                          </a:solidFill>
                          <a:latin typeface="+mj-lt"/>
                          <a:ea typeface="+mj-ea"/>
                          <a:cs typeface="+mj-cs"/>
                        </a:rPr>
                        <a:t>Emergency </a:t>
                      </a:r>
                      <a:br>
                        <a:rPr lang="en-US" sz="1400" b="1" dirty="0" smtClean="0">
                          <a:solidFill>
                            <a:srgbClr val="FF0000"/>
                          </a:solidFill>
                          <a:latin typeface="+mj-lt"/>
                          <a:ea typeface="+mj-ea"/>
                          <a:cs typeface="+mj-cs"/>
                        </a:rPr>
                      </a:br>
                      <a:r>
                        <a:rPr lang="en-US" sz="1400" b="1" dirty="0" smtClean="0">
                          <a:solidFill>
                            <a:srgbClr val="FF0000"/>
                          </a:solidFill>
                          <a:latin typeface="+mj-lt"/>
                          <a:ea typeface="+mj-ea"/>
                          <a:cs typeface="+mj-cs"/>
                        </a:rPr>
                        <a:t>exposure situation</a:t>
                      </a:r>
                      <a:endParaRPr lang="en-GB" sz="1400" b="1" dirty="0">
                        <a:solidFill>
                          <a:srgbClr val="FF0000"/>
                        </a:solidFill>
                        <a:latin typeface="+mj-lt"/>
                        <a:ea typeface="+mj-ea"/>
                        <a:cs typeface="+mj-cs"/>
                      </a:endParaRPr>
                    </a:p>
                  </a:txBody>
                  <a:tcPr marL="99063" marR="99063"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76200" cap="flat" cmpd="sng" algn="ctr">
                      <a:solidFill>
                        <a:srgbClr val="FF0000"/>
                      </a:solidFill>
                      <a:prstDash val="solid"/>
                      <a:round/>
                      <a:headEnd type="none" w="med" len="med"/>
                      <a:tailEnd type="none" w="med" len="med"/>
                    </a:lnT>
                    <a:lnB w="57150" cap="flat" cmpd="sng" algn="ctr">
                      <a:noFill/>
                      <a:prstDash val="lgDash"/>
                      <a:round/>
                      <a:headEnd type="none" w="med" len="med"/>
                      <a:tailEnd type="none" w="med" len="med"/>
                    </a:lnB>
                    <a:lnTlToBr w="12700" cmpd="sng">
                      <a:noFill/>
                      <a:prstDash val="solid"/>
                    </a:lnTlToBr>
                    <a:lnBlToTr w="12700" cmpd="sng">
                      <a:noFill/>
                      <a:prstDash val="solid"/>
                    </a:lnBlToTr>
                    <a:solidFill>
                      <a:srgbClr val="FFFF00"/>
                    </a:solidFill>
                  </a:tcPr>
                </a:tc>
              </a:tr>
              <a:tr h="326660">
                <a:tc>
                  <a:txBody>
                    <a:bodyPr/>
                    <a:lstStyle/>
                    <a:p>
                      <a:pPr marL="0" algn="r" defTabSz="914400" rtl="0" eaLnBrk="1" latinLnBrk="0" hangingPunct="1"/>
                      <a:endParaRPr lang="en-US" sz="800" b="1" dirty="0" smtClean="0">
                        <a:solidFill>
                          <a:srgbClr val="FFFF00"/>
                        </a:solidFill>
                        <a:latin typeface="+mj-lt"/>
                        <a:ea typeface="+mj-ea"/>
                        <a:cs typeface="+mj-cs"/>
                      </a:endParaRPr>
                    </a:p>
                  </a:txBody>
                  <a:tcPr marL="99063" marR="99063">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dirty="0"/>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noFill/>
                  </a:tcPr>
                </a:tc>
              </a:tr>
              <a:tr h="609600">
                <a:tc rowSpan="2">
                  <a:txBody>
                    <a:bodyPr/>
                    <a:lstStyle/>
                    <a:p>
                      <a:pPr marL="0" algn="r" defTabSz="914400" rtl="0" eaLnBrk="1" latinLnBrk="0" hangingPunct="1"/>
                      <a:r>
                        <a:rPr lang="en-US" sz="1400" b="1" kern="1200" dirty="0" smtClean="0">
                          <a:solidFill>
                            <a:srgbClr val="FFFF00"/>
                          </a:solidFill>
                          <a:latin typeface="+mn-lt"/>
                          <a:ea typeface="+mn-ea"/>
                          <a:cs typeface="+mn-cs"/>
                        </a:rPr>
                        <a:t>20 mSv</a:t>
                      </a:r>
                      <a:endParaRPr lang="en-GB" sz="1400" b="1" kern="1200" dirty="0" smtClean="0">
                        <a:solidFill>
                          <a:srgbClr val="FFFF00"/>
                        </a:solidFill>
                        <a:latin typeface="+mn-lt"/>
                        <a:ea typeface="+mn-ea"/>
                        <a:cs typeface="+mn-cs"/>
                      </a:endParaRPr>
                    </a:p>
                    <a:p>
                      <a:pPr marL="0" algn="r" defTabSz="914400" rtl="0" eaLnBrk="1" latinLnBrk="0" hangingPunct="1"/>
                      <a:endParaRPr lang="en-US" sz="1400" b="1" dirty="0" smtClean="0">
                        <a:solidFill>
                          <a:srgbClr val="FF0000"/>
                        </a:solidFill>
                        <a:latin typeface="+mj-lt"/>
                        <a:ea typeface="+mj-ea"/>
                        <a:cs typeface="+mj-cs"/>
                      </a:endParaRPr>
                    </a:p>
                    <a:p>
                      <a:pPr marL="0" algn="r" defTabSz="914400" rtl="0" eaLnBrk="1" latinLnBrk="0" hangingPunct="1"/>
                      <a:endParaRPr lang="en-US" sz="800" b="1" dirty="0" smtClean="0">
                        <a:solidFill>
                          <a:srgbClr val="FFFF00"/>
                        </a:solidFill>
                        <a:latin typeface="+mj-lt"/>
                        <a:ea typeface="+mj-ea"/>
                        <a:cs typeface="+mj-cs"/>
                      </a:endParaRPr>
                    </a:p>
                    <a:p>
                      <a:pPr marL="0" algn="r" defTabSz="914400" rtl="0" eaLnBrk="1" latinLnBrk="0" hangingPunct="1"/>
                      <a:r>
                        <a:rPr lang="en-US" sz="1400" b="1" dirty="0" smtClean="0">
                          <a:solidFill>
                            <a:srgbClr val="FFFF00"/>
                          </a:solidFill>
                          <a:latin typeface="+mj-lt"/>
                          <a:ea typeface="+mj-ea"/>
                          <a:cs typeface="+mj-cs"/>
                        </a:rPr>
                        <a:t>1 mSv</a:t>
                      </a:r>
                      <a:endParaRPr lang="en-GB" sz="1400" b="1" dirty="0">
                        <a:solidFill>
                          <a:srgbClr val="FFFF00"/>
                        </a:solidFill>
                        <a:latin typeface="+mj-lt"/>
                        <a:ea typeface="+mj-ea"/>
                        <a:cs typeface="+mj-cs"/>
                      </a:endParaRPr>
                    </a:p>
                  </a:txBody>
                  <a:tcPr marL="99063" marR="99063">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333333"/>
                          </a:solidFill>
                          <a:latin typeface="+mj-lt"/>
                          <a:ea typeface="+mj-ea"/>
                          <a:cs typeface="+mj-cs"/>
                        </a:rPr>
                        <a:t>Existing </a:t>
                      </a:r>
                      <a:br>
                        <a:rPr lang="en-US" sz="1400" b="1" dirty="0" smtClean="0">
                          <a:solidFill>
                            <a:srgbClr val="333333"/>
                          </a:solidFill>
                          <a:latin typeface="+mj-lt"/>
                          <a:ea typeface="+mj-ea"/>
                          <a:cs typeface="+mj-cs"/>
                        </a:rPr>
                      </a:br>
                      <a:r>
                        <a:rPr lang="en-US" sz="1400" b="1" dirty="0" smtClean="0">
                          <a:solidFill>
                            <a:srgbClr val="333333"/>
                          </a:solidFill>
                          <a:latin typeface="+mj-lt"/>
                          <a:ea typeface="+mj-ea"/>
                          <a:cs typeface="+mj-cs"/>
                        </a:rPr>
                        <a:t>exposure situation</a:t>
                      </a:r>
                      <a:endParaRPr lang="en-GB" sz="1400" b="1" dirty="0">
                        <a:solidFill>
                          <a:srgbClr val="333333"/>
                        </a:solidFill>
                        <a:latin typeface="+mj-lt"/>
                        <a:ea typeface="+mj-ea"/>
                        <a:cs typeface="+mj-cs"/>
                      </a:endParaRPr>
                    </a:p>
                  </a:txBody>
                  <a:tcPr marL="99063" marR="99063"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57150" cap="flat" cmpd="sng" algn="ctr">
                      <a:noFill/>
                      <a:prstDash val="lgDash"/>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C8C864"/>
                    </a:solidFill>
                  </a:tcPr>
                </a:tc>
              </a:tr>
              <a:tr h="533400">
                <a:tc vMerge="1">
                  <a:txBody>
                    <a:bodyPr/>
                    <a:lstStyle/>
                    <a:p>
                      <a:endParaRPr lang="en-GB" dirty="0"/>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rgbClr val="333333"/>
                          </a:solidFill>
                          <a:latin typeface="+mn-lt"/>
                          <a:ea typeface="+mn-ea"/>
                          <a:cs typeface="+mn-cs"/>
                        </a:rPr>
                        <a:t>Planned </a:t>
                      </a:r>
                      <a:br>
                        <a:rPr lang="en-US" sz="1400" b="1" kern="1200" dirty="0" smtClean="0">
                          <a:solidFill>
                            <a:srgbClr val="333333"/>
                          </a:solidFill>
                          <a:latin typeface="+mn-lt"/>
                          <a:ea typeface="+mn-ea"/>
                          <a:cs typeface="+mn-cs"/>
                        </a:rPr>
                      </a:br>
                      <a:r>
                        <a:rPr lang="en-US" sz="1400" b="1" kern="1200" dirty="0" smtClean="0">
                          <a:solidFill>
                            <a:srgbClr val="333333"/>
                          </a:solidFill>
                          <a:latin typeface="+mn-lt"/>
                          <a:ea typeface="+mn-ea"/>
                          <a:cs typeface="+mn-cs"/>
                        </a:rPr>
                        <a:t>exposure situation</a:t>
                      </a:r>
                      <a:endParaRPr lang="en-GB" sz="1400" b="1" dirty="0">
                        <a:solidFill>
                          <a:srgbClr val="CCECFF"/>
                        </a:solidFill>
                        <a:latin typeface="+mj-lt"/>
                        <a:ea typeface="+mj-ea"/>
                        <a:cs typeface="+mj-cs"/>
                      </a:endParaRPr>
                    </a:p>
                  </a:txBody>
                  <a:tcPr marL="99063" marR="99063"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571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FF00"/>
                    </a:solidFill>
                  </a:tcPr>
                </a:tc>
              </a:tr>
            </a:tbl>
          </a:graphicData>
        </a:graphic>
      </p:graphicFrame>
      <p:sp>
        <p:nvSpPr>
          <p:cNvPr id="3" name="Left Arrow 2"/>
          <p:cNvSpPr/>
          <p:nvPr/>
        </p:nvSpPr>
        <p:spPr bwMode="auto">
          <a:xfrm>
            <a:off x="4210050" y="1828800"/>
            <a:ext cx="1238250" cy="533400"/>
          </a:xfrm>
          <a:prstGeom prst="leftArrow">
            <a:avLst/>
          </a:prstGeom>
          <a:solidFill>
            <a:srgbClr val="FFC000"/>
          </a:solidFill>
          <a:ln w="12700" cap="flat" cmpd="sng" algn="ctr">
            <a:noFill/>
            <a:prstDash val="solid"/>
            <a:round/>
            <a:headEnd type="none" w="sm" len="sm"/>
            <a:tailEnd type="none" w="sm" len="sm"/>
          </a:ln>
          <a:effectLst/>
        </p:spPr>
        <p:txBody>
          <a:bodyPr vert="horz" wrap="square" lIns="91714" tIns="45857" rIns="91714" bIns="45857" numCol="1" rtlCol="0" anchor="t" anchorCtr="0" compatLnSpc="1">
            <a:prstTxWarp prst="textNoShape">
              <a:avLst/>
            </a:prstTxWarp>
          </a:bodyPr>
          <a:lstStyle/>
          <a:p>
            <a:pPr marL="0" marR="0" indent="0" algn="just" defTabSz="914400" rtl="0" eaLnBrk="1" fontAlgn="base" latinLnBrk="0" hangingPunct="1">
              <a:lnSpc>
                <a:spcPct val="130000"/>
              </a:lnSpc>
              <a:spcBef>
                <a:spcPct val="0"/>
              </a:spcBef>
              <a:spcAft>
                <a:spcPct val="0"/>
              </a:spcAft>
              <a:buClrTx/>
              <a:buSzTx/>
              <a:buFontTx/>
              <a:buNone/>
              <a:tabLst/>
            </a:pPr>
            <a:endParaRPr kumimoji="1" lang="en-GB" sz="1000" b="0" i="0" u="none" strike="noStrike" cap="none" normalizeH="0" baseline="0" smtClean="0">
              <a:ln>
                <a:noFill/>
              </a:ln>
              <a:solidFill>
                <a:schemeClr val="tx1"/>
              </a:solidFill>
              <a:effectLst/>
              <a:latin typeface="+mn-lt"/>
              <a:cs typeface="Arial" charset="0"/>
            </a:endParaRPr>
          </a:p>
        </p:txBody>
      </p:sp>
      <p:sp>
        <p:nvSpPr>
          <p:cNvPr id="2" name="Flowchart: Process 1"/>
          <p:cNvSpPr/>
          <p:nvPr/>
        </p:nvSpPr>
        <p:spPr bwMode="auto">
          <a:xfrm>
            <a:off x="6435165" y="1226840"/>
            <a:ext cx="3054350" cy="762000"/>
          </a:xfrm>
          <a:prstGeom prst="flowChartProcess">
            <a:avLst/>
          </a:prstGeom>
          <a:noFill/>
          <a:ln w="12700" cap="flat" cmpd="sng" algn="ctr">
            <a:noFill/>
            <a:prstDash val="solid"/>
            <a:round/>
            <a:headEnd type="none" w="sm" len="sm"/>
            <a:tailEnd type="none" w="sm" len="sm"/>
          </a:ln>
          <a:effectLst/>
        </p:spPr>
        <p:txBody>
          <a:bodyPr vert="horz" wrap="square" lIns="91714" tIns="45857" rIns="91714" bIns="45857" numCol="1" rtlCol="0" anchor="t"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1" lang="en-GB" sz="1600" b="1" i="0" u="none" strike="noStrike" cap="none" normalizeH="0" baseline="0" dirty="0" smtClean="0">
                <a:ln>
                  <a:noFill/>
                </a:ln>
                <a:solidFill>
                  <a:srgbClr val="000000"/>
                </a:solidFill>
                <a:effectLst/>
                <a:latin typeface="+mn-lt"/>
                <a:cs typeface="Arial" charset="0"/>
              </a:rPr>
              <a:t>Reference</a:t>
            </a:r>
            <a:r>
              <a:rPr kumimoji="1" lang="en-GB" sz="1600" b="1" i="0" u="none" strike="noStrike" cap="none" normalizeH="0" dirty="0" smtClean="0">
                <a:ln>
                  <a:noFill/>
                </a:ln>
                <a:solidFill>
                  <a:srgbClr val="000000"/>
                </a:solidFill>
                <a:effectLst/>
                <a:latin typeface="+mn-lt"/>
                <a:cs typeface="Arial" charset="0"/>
              </a:rPr>
              <a:t> level </a:t>
            </a:r>
          </a:p>
          <a:p>
            <a:pPr marL="0" marR="0" indent="0" algn="ctr" defTabSz="914400" rtl="0" eaLnBrk="1" fontAlgn="base" latinLnBrk="0" hangingPunct="1">
              <a:spcBef>
                <a:spcPct val="0"/>
              </a:spcBef>
              <a:spcAft>
                <a:spcPct val="0"/>
              </a:spcAft>
              <a:buClrTx/>
              <a:buSzTx/>
              <a:buFontTx/>
              <a:buNone/>
              <a:tabLst/>
            </a:pPr>
            <a:r>
              <a:rPr kumimoji="1" lang="en-GB" sz="1600" b="1" i="0" u="none" strike="noStrike" cap="none" normalizeH="0" dirty="0" smtClean="0">
                <a:ln>
                  <a:noFill/>
                </a:ln>
                <a:solidFill>
                  <a:srgbClr val="000000"/>
                </a:solidFill>
                <a:effectLst/>
                <a:latin typeface="+mn-lt"/>
                <a:cs typeface="Arial" charset="0"/>
              </a:rPr>
              <a:t>of residual dose</a:t>
            </a:r>
            <a:endParaRPr kumimoji="1" lang="en-GB" sz="1600" b="1" i="0" u="none" strike="noStrike" cap="none" normalizeH="0" baseline="0" dirty="0" smtClean="0">
              <a:ln>
                <a:noFill/>
              </a:ln>
              <a:solidFill>
                <a:srgbClr val="000000"/>
              </a:solidFill>
              <a:effectLst/>
              <a:latin typeface="+mn-lt"/>
              <a:cs typeface="Arial" charset="0"/>
            </a:endParaRPr>
          </a:p>
        </p:txBody>
      </p:sp>
    </p:spTree>
    <p:extLst>
      <p:ext uri="{BB962C8B-B14F-4D97-AF65-F5344CB8AC3E}">
        <p14:creationId xmlns:p14="http://schemas.microsoft.com/office/powerpoint/2010/main" val="161636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Operational Interventional Levels (OILs)</a:t>
            </a:r>
            <a:endParaRPr lang="en-US" dirty="0"/>
          </a:p>
        </p:txBody>
      </p:sp>
      <p:sp>
        <p:nvSpPr>
          <p:cNvPr id="6" name="Rectangle 5"/>
          <p:cNvSpPr/>
          <p:nvPr/>
        </p:nvSpPr>
        <p:spPr>
          <a:xfrm>
            <a:off x="350489" y="1366293"/>
            <a:ext cx="3744416" cy="4832092"/>
          </a:xfrm>
          <a:prstGeom prst="rect">
            <a:avLst/>
          </a:prstGeom>
          <a:noFill/>
        </p:spPr>
        <p:txBody>
          <a:bodyPr wrap="square">
            <a:spAutoFit/>
          </a:bodyPr>
          <a:lstStyle/>
          <a:p>
            <a:pPr fontAlgn="base">
              <a:spcBef>
                <a:spcPct val="0"/>
              </a:spcBef>
              <a:spcAft>
                <a:spcPct val="0"/>
              </a:spcAft>
            </a:pPr>
            <a:r>
              <a:rPr lang="en-US" sz="2800" dirty="0" smtClean="0">
                <a:solidFill>
                  <a:srgbClr val="000000"/>
                </a:solidFill>
                <a:latin typeface="Calibri" pitchFamily="34" charset="0"/>
                <a:cs typeface="Calibri" pitchFamily="34" charset="0"/>
              </a:rPr>
              <a:t>Predetermined level of a measurable quantity to trigger response actions (based on GC) on the basis of monitoring </a:t>
            </a:r>
            <a:r>
              <a:rPr lang="en-US" sz="2800" dirty="0">
                <a:solidFill>
                  <a:srgbClr val="000000"/>
                </a:solidFill>
                <a:latin typeface="Calibri" pitchFamily="34" charset="0"/>
                <a:cs typeface="Calibri" pitchFamily="34" charset="0"/>
              </a:rPr>
              <a:t>and sampling:</a:t>
            </a:r>
          </a:p>
          <a:p>
            <a:pPr algn="ctr" fontAlgn="base">
              <a:spcBef>
                <a:spcPct val="0"/>
              </a:spcBef>
              <a:spcAft>
                <a:spcPct val="0"/>
              </a:spcAft>
            </a:pPr>
            <a:r>
              <a:rPr lang="en-US" sz="2800" dirty="0" smtClean="0">
                <a:solidFill>
                  <a:srgbClr val="C00000"/>
                </a:solidFill>
                <a:latin typeface="Calibri" pitchFamily="34" charset="0"/>
                <a:cs typeface="Calibri" pitchFamily="34" charset="0"/>
              </a:rPr>
              <a:t>Default </a:t>
            </a:r>
            <a:r>
              <a:rPr lang="en-US" sz="2800" dirty="0">
                <a:solidFill>
                  <a:srgbClr val="C00000"/>
                </a:solidFill>
                <a:latin typeface="Calibri" pitchFamily="34" charset="0"/>
                <a:cs typeface="Calibri" pitchFamily="34" charset="0"/>
              </a:rPr>
              <a:t>OIL value exceeded</a:t>
            </a:r>
          </a:p>
          <a:p>
            <a:pPr algn="ctr" fontAlgn="base">
              <a:spcBef>
                <a:spcPct val="0"/>
              </a:spcBef>
              <a:spcAft>
                <a:spcPct val="0"/>
              </a:spcAft>
            </a:pPr>
            <a:endParaRPr lang="en-US" sz="2800" dirty="0">
              <a:solidFill>
                <a:srgbClr val="000000"/>
              </a:solidFill>
              <a:latin typeface="Calibri" pitchFamily="34" charset="0"/>
              <a:cs typeface="Calibri" pitchFamily="34" charset="0"/>
            </a:endParaRPr>
          </a:p>
          <a:p>
            <a:pPr algn="ctr" fontAlgn="base">
              <a:spcBef>
                <a:spcPct val="0"/>
              </a:spcBef>
              <a:spcAft>
                <a:spcPct val="0"/>
              </a:spcAft>
            </a:pPr>
            <a:endParaRPr lang="en-US" sz="2800" dirty="0">
              <a:solidFill>
                <a:srgbClr val="000000"/>
              </a:solidFill>
              <a:latin typeface="Calibri" pitchFamily="34" charset="0"/>
              <a:cs typeface="Calibri" pitchFamily="34" charset="0"/>
            </a:endParaRPr>
          </a:p>
          <a:p>
            <a:pPr algn="ctr" fontAlgn="base">
              <a:spcBef>
                <a:spcPct val="0"/>
              </a:spcBef>
              <a:spcAft>
                <a:spcPct val="0"/>
              </a:spcAft>
            </a:pPr>
            <a:r>
              <a:rPr lang="en-US" sz="2800" dirty="0">
                <a:solidFill>
                  <a:srgbClr val="C00000"/>
                </a:solidFill>
                <a:latin typeface="Calibri" pitchFamily="34" charset="0"/>
                <a:cs typeface="Calibri" pitchFamily="34" charset="0"/>
              </a:rPr>
              <a:t>Immediate action</a:t>
            </a:r>
          </a:p>
        </p:txBody>
      </p:sp>
      <p:sp>
        <p:nvSpPr>
          <p:cNvPr id="9" name="Down Arrow 8"/>
          <p:cNvSpPr/>
          <p:nvPr/>
        </p:nvSpPr>
        <p:spPr>
          <a:xfrm>
            <a:off x="1697235" y="4789802"/>
            <a:ext cx="1050924" cy="893731"/>
          </a:xfrm>
          <a:prstGeom prst="downArrow">
            <a:avLst/>
          </a:prstGeom>
          <a:ln>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fontAlgn="base">
              <a:spcBef>
                <a:spcPct val="0"/>
              </a:spcBef>
              <a:spcAft>
                <a:spcPct val="0"/>
              </a:spcAft>
            </a:pPr>
            <a:endParaRPr lang="en-US" sz="2400" b="1">
              <a:ln w="50800"/>
              <a:solidFill>
                <a:srgbClr val="FFFFCC"/>
              </a:solidFill>
            </a:endParaRPr>
          </a:p>
        </p:txBody>
      </p:sp>
      <p:pic>
        <p:nvPicPr>
          <p:cNvPr id="8"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9929" y="1366292"/>
            <a:ext cx="4746780" cy="5008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894432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Default OILs are provided for: </a:t>
            </a:r>
            <a:endParaRPr lang="en-US" dirty="0"/>
          </a:p>
        </p:txBody>
      </p:sp>
      <p:grpSp>
        <p:nvGrpSpPr>
          <p:cNvPr id="5" name="Group 15"/>
          <p:cNvGrpSpPr/>
          <p:nvPr/>
        </p:nvGrpSpPr>
        <p:grpSpPr>
          <a:xfrm>
            <a:off x="247650" y="3886205"/>
            <a:ext cx="2805826" cy="2782721"/>
            <a:chOff x="1335580" y="3936390"/>
            <a:chExt cx="2589993" cy="2782721"/>
          </a:xfrm>
        </p:grpSpPr>
        <p:pic>
          <p:nvPicPr>
            <p:cNvPr id="10" name="Picture 9"/>
            <p:cNvPicPr/>
            <p:nvPr/>
          </p:nvPicPr>
          <p:blipFill>
            <a:blip r:embed="rId3"/>
            <a:stretch>
              <a:fillRect/>
            </a:stretch>
          </p:blipFill>
          <p:spPr>
            <a:xfrm>
              <a:off x="1335580" y="4342847"/>
              <a:ext cx="2589993" cy="2376264"/>
            </a:xfrm>
            <a:prstGeom prst="rect">
              <a:avLst/>
            </a:prstGeom>
          </p:spPr>
        </p:pic>
        <p:sp>
          <p:nvSpPr>
            <p:cNvPr id="3" name="TextBox 2"/>
            <p:cNvSpPr txBox="1"/>
            <p:nvPr/>
          </p:nvSpPr>
          <p:spPr>
            <a:xfrm>
              <a:off x="1335581" y="3936390"/>
              <a:ext cx="2589992" cy="923330"/>
            </a:xfrm>
            <a:prstGeom prst="rect">
              <a:avLst/>
            </a:prstGeom>
            <a:solidFill>
              <a:srgbClr val="FFFFFF"/>
            </a:solidFill>
          </p:spPr>
          <p:txBody>
            <a:bodyPr wrap="square" rtlCol="0">
              <a:spAutoFit/>
            </a:bodyPr>
            <a:lstStyle/>
            <a:p>
              <a:pPr algn="ctr"/>
              <a:r>
                <a:rPr lang="en-US" b="1" dirty="0" smtClean="0">
                  <a:solidFill>
                    <a:srgbClr val="002060"/>
                  </a:solidFill>
                  <a:latin typeface="Arial" pitchFamily="34" charset="0"/>
                  <a:cs typeface="Arial" pitchFamily="34" charset="0"/>
                </a:rPr>
                <a:t>Dose rate </a:t>
              </a:r>
              <a:br>
                <a:rPr lang="en-US" b="1" dirty="0" smtClean="0">
                  <a:solidFill>
                    <a:srgbClr val="002060"/>
                  </a:solidFill>
                  <a:latin typeface="Arial" pitchFamily="34" charset="0"/>
                  <a:cs typeface="Arial" pitchFamily="34" charset="0"/>
                </a:rPr>
              </a:br>
              <a:r>
                <a:rPr lang="en-US" b="1" dirty="0" smtClean="0">
                  <a:solidFill>
                    <a:srgbClr val="002060"/>
                  </a:solidFill>
                  <a:latin typeface="Arial" pitchFamily="34" charset="0"/>
                  <a:cs typeface="Arial" pitchFamily="34" charset="0"/>
                </a:rPr>
                <a:t>from skin contamination </a:t>
              </a:r>
              <a:endParaRPr lang="en-US" b="1" dirty="0">
                <a:solidFill>
                  <a:srgbClr val="002060"/>
                </a:solidFill>
                <a:latin typeface="Arial" pitchFamily="34" charset="0"/>
                <a:cs typeface="Arial" pitchFamily="34" charset="0"/>
              </a:endParaRPr>
            </a:p>
          </p:txBody>
        </p:sp>
      </p:grpSp>
      <p:grpSp>
        <p:nvGrpSpPr>
          <p:cNvPr id="6" name="Group 13"/>
          <p:cNvGrpSpPr/>
          <p:nvPr/>
        </p:nvGrpSpPr>
        <p:grpSpPr>
          <a:xfrm>
            <a:off x="6689479" y="1296880"/>
            <a:ext cx="2886321" cy="2741720"/>
            <a:chOff x="5762218" y="1162070"/>
            <a:chExt cx="2664296" cy="2741720"/>
          </a:xfrm>
        </p:grpSpPr>
        <p:pic>
          <p:nvPicPr>
            <p:cNvPr id="11" name="Picture 10"/>
            <p:cNvPicPr/>
            <p:nvPr/>
          </p:nvPicPr>
          <p:blipFill>
            <a:blip r:embed="rId4"/>
            <a:stretch>
              <a:fillRect/>
            </a:stretch>
          </p:blipFill>
          <p:spPr>
            <a:xfrm>
              <a:off x="5762218" y="1268760"/>
              <a:ext cx="2664296" cy="2635030"/>
            </a:xfrm>
            <a:prstGeom prst="rect">
              <a:avLst/>
            </a:prstGeom>
          </p:spPr>
        </p:pic>
        <p:sp>
          <p:nvSpPr>
            <p:cNvPr id="15" name="TextBox 14"/>
            <p:cNvSpPr txBox="1"/>
            <p:nvPr/>
          </p:nvSpPr>
          <p:spPr>
            <a:xfrm>
              <a:off x="5762218" y="1162070"/>
              <a:ext cx="2664296" cy="646331"/>
            </a:xfrm>
            <a:prstGeom prst="rect">
              <a:avLst/>
            </a:prstGeom>
            <a:solidFill>
              <a:srgbClr val="FFFFFF"/>
            </a:solidFill>
          </p:spPr>
          <p:txBody>
            <a:bodyPr wrap="square" rtlCol="0">
              <a:spAutoFit/>
            </a:bodyPr>
            <a:lstStyle/>
            <a:p>
              <a:r>
                <a:rPr lang="en-US" b="1" dirty="0" smtClean="0">
                  <a:solidFill>
                    <a:srgbClr val="002060"/>
                  </a:solidFill>
                  <a:latin typeface="Arial" pitchFamily="34" charset="0"/>
                  <a:cs typeface="Arial" pitchFamily="34" charset="0"/>
                </a:rPr>
                <a:t>Dose rate from </a:t>
              </a:r>
            </a:p>
            <a:p>
              <a:pPr algn="ctr"/>
              <a:r>
                <a:rPr lang="en-US" b="1" dirty="0" smtClean="0">
                  <a:solidFill>
                    <a:srgbClr val="002060"/>
                  </a:solidFill>
                  <a:latin typeface="Arial" pitchFamily="34" charset="0"/>
                  <a:cs typeface="Arial" pitchFamily="34" charset="0"/>
                </a:rPr>
                <a:t>the thyroid</a:t>
              </a:r>
              <a:endParaRPr lang="en-US" b="1" dirty="0">
                <a:solidFill>
                  <a:srgbClr val="002060"/>
                </a:solidFill>
                <a:latin typeface="Arial" pitchFamily="34" charset="0"/>
                <a:cs typeface="Arial" pitchFamily="34" charset="0"/>
              </a:endParaRPr>
            </a:p>
          </p:txBody>
        </p:sp>
      </p:grpSp>
      <p:grpSp>
        <p:nvGrpSpPr>
          <p:cNvPr id="7" name="Group 7"/>
          <p:cNvGrpSpPr/>
          <p:nvPr/>
        </p:nvGrpSpPr>
        <p:grpSpPr>
          <a:xfrm>
            <a:off x="247652" y="1328152"/>
            <a:ext cx="5861050" cy="2253248"/>
            <a:chOff x="228600" y="1182410"/>
            <a:chExt cx="4818092" cy="2253248"/>
          </a:xfrm>
        </p:grpSpPr>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318206"/>
              <a:ext cx="2141791" cy="211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1182410"/>
              <a:ext cx="4818092" cy="369332"/>
            </a:xfrm>
            <a:prstGeom prst="rect">
              <a:avLst/>
            </a:prstGeom>
            <a:solidFill>
              <a:srgbClr val="FFFFFF"/>
            </a:solidFill>
          </p:spPr>
          <p:txBody>
            <a:bodyPr wrap="square" rtlCol="0">
              <a:spAutoFit/>
            </a:bodyPr>
            <a:lstStyle/>
            <a:p>
              <a:pPr algn="ctr"/>
              <a:r>
                <a:rPr lang="en-US" b="1" dirty="0" smtClean="0">
                  <a:solidFill>
                    <a:srgbClr val="002060"/>
                  </a:solidFill>
                  <a:latin typeface="Arial" pitchFamily="34" charset="0"/>
                  <a:cs typeface="Arial" pitchFamily="34" charset="0"/>
                </a:rPr>
                <a:t>Dose rate above the ground</a:t>
              </a:r>
              <a:endParaRPr lang="en-US" b="1" dirty="0">
                <a:solidFill>
                  <a:srgbClr val="002060"/>
                </a:solidFill>
                <a:latin typeface="Arial" pitchFamily="34" charset="0"/>
                <a:cs typeface="Arial" pitchFamily="34" charset="0"/>
              </a:endParaRPr>
            </a:p>
          </p:txBody>
        </p:sp>
        <p:sp>
          <p:nvSpPr>
            <p:cNvPr id="13" name="TextBox 12"/>
            <p:cNvSpPr txBox="1"/>
            <p:nvPr/>
          </p:nvSpPr>
          <p:spPr>
            <a:xfrm>
              <a:off x="2286000" y="1600200"/>
              <a:ext cx="2760692" cy="1835458"/>
            </a:xfrm>
            <a:prstGeom prst="rect">
              <a:avLst/>
            </a:prstGeom>
            <a:solidFill>
              <a:srgbClr val="FFFFFF"/>
            </a:solidFill>
          </p:spPr>
          <p:txBody>
            <a:bodyPr wrap="square" rtlCol="0">
              <a:noAutofit/>
            </a:bodyPr>
            <a:lstStyle/>
            <a:p>
              <a:r>
                <a:rPr lang="en-US" b="1" dirty="0" smtClean="0">
                  <a:solidFill>
                    <a:srgbClr val="002060"/>
                  </a:solidFill>
                  <a:latin typeface="Arial" pitchFamily="34" charset="0"/>
                  <a:cs typeface="Arial" pitchFamily="34" charset="0"/>
                </a:rPr>
                <a:t>For:</a:t>
              </a:r>
            </a:p>
            <a:p>
              <a:pPr marL="342900" indent="-342900">
                <a:buFont typeface="Arial" pitchFamily="34" charset="0"/>
                <a:buChar char="•"/>
              </a:pPr>
              <a:r>
                <a:rPr lang="en-US" b="1" dirty="0" smtClean="0">
                  <a:solidFill>
                    <a:srgbClr val="002060"/>
                  </a:solidFill>
                  <a:latin typeface="Arial" pitchFamily="34" charset="0"/>
                  <a:cs typeface="Arial" pitchFamily="34" charset="0"/>
                </a:rPr>
                <a:t>evacuation</a:t>
              </a:r>
            </a:p>
            <a:p>
              <a:pPr marL="342900" indent="-342900">
                <a:buFont typeface="Arial" pitchFamily="34" charset="0"/>
                <a:buChar char="•"/>
              </a:pPr>
              <a:r>
                <a:rPr lang="en-US" b="1" dirty="0" smtClean="0">
                  <a:solidFill>
                    <a:srgbClr val="002060"/>
                  </a:solidFill>
                  <a:latin typeface="Arial" pitchFamily="34" charset="0"/>
                  <a:cs typeface="Arial" pitchFamily="34" charset="0"/>
                </a:rPr>
                <a:t>relocation</a:t>
              </a:r>
            </a:p>
            <a:p>
              <a:pPr marL="342900" indent="-342900">
                <a:buFont typeface="Arial" pitchFamily="34" charset="0"/>
                <a:buChar char="•"/>
              </a:pPr>
              <a:r>
                <a:rPr lang="en-US" b="1" dirty="0" smtClean="0">
                  <a:solidFill>
                    <a:srgbClr val="002060"/>
                  </a:solidFill>
                  <a:latin typeface="Arial" pitchFamily="34" charset="0"/>
                  <a:cs typeface="Arial" pitchFamily="34" charset="0"/>
                </a:rPr>
                <a:t>food restrictions</a:t>
              </a:r>
              <a:r>
                <a:rPr lang="en-US" dirty="0" smtClean="0">
                  <a:solidFill>
                    <a:srgbClr val="002060"/>
                  </a:solidFill>
                  <a:latin typeface="Arial" pitchFamily="34" charset="0"/>
                  <a:cs typeface="Arial" pitchFamily="34" charset="0"/>
                </a:rPr>
                <a:t> </a:t>
              </a:r>
              <a:endParaRPr lang="en-US" dirty="0">
                <a:solidFill>
                  <a:srgbClr val="002060"/>
                </a:solidFill>
                <a:latin typeface="Arial" pitchFamily="34" charset="0"/>
                <a:cs typeface="Arial" pitchFamily="34" charset="0"/>
              </a:endParaRPr>
            </a:p>
          </p:txBody>
        </p:sp>
      </p:grpSp>
      <p:sp>
        <p:nvSpPr>
          <p:cNvPr id="19" name="TextBox 18"/>
          <p:cNvSpPr txBox="1"/>
          <p:nvPr/>
        </p:nvSpPr>
        <p:spPr>
          <a:xfrm>
            <a:off x="3219450" y="4375888"/>
            <a:ext cx="6492079" cy="2234462"/>
          </a:xfrm>
          <a:prstGeom prst="rect">
            <a:avLst/>
          </a:prstGeom>
          <a:solidFill>
            <a:srgbClr val="FFFFFF"/>
          </a:solidFill>
        </p:spPr>
        <p:txBody>
          <a:bodyPr wrap="square" rtlCol="0" anchor="ctr">
            <a:noAutofit/>
          </a:bodyPr>
          <a:lstStyle/>
          <a:p>
            <a:r>
              <a:rPr lang="en-US" b="1" dirty="0" smtClean="0">
                <a:solidFill>
                  <a:srgbClr val="002060"/>
                </a:solidFill>
                <a:latin typeface="Arial" pitchFamily="34" charset="0"/>
                <a:cs typeface="Arial" pitchFamily="34" charset="0"/>
              </a:rPr>
              <a:t>Food, milk </a:t>
            </a:r>
            <a:br>
              <a:rPr lang="en-US" b="1" dirty="0" smtClean="0">
                <a:solidFill>
                  <a:srgbClr val="002060"/>
                </a:solidFill>
                <a:latin typeface="Arial" pitchFamily="34" charset="0"/>
                <a:cs typeface="Arial" pitchFamily="34" charset="0"/>
              </a:rPr>
            </a:br>
            <a:r>
              <a:rPr lang="en-US" b="1" dirty="0" smtClean="0">
                <a:solidFill>
                  <a:srgbClr val="002060"/>
                </a:solidFill>
                <a:latin typeface="Arial" pitchFamily="34" charset="0"/>
                <a:cs typeface="Arial" pitchFamily="34" charset="0"/>
              </a:rPr>
              <a:t>and water </a:t>
            </a:r>
            <a:br>
              <a:rPr lang="en-US" b="1" dirty="0" smtClean="0">
                <a:solidFill>
                  <a:srgbClr val="002060"/>
                </a:solidFill>
                <a:latin typeface="Arial" pitchFamily="34" charset="0"/>
                <a:cs typeface="Arial" pitchFamily="34" charset="0"/>
              </a:rPr>
            </a:br>
            <a:r>
              <a:rPr lang="en-US" b="1" dirty="0" smtClean="0">
                <a:solidFill>
                  <a:srgbClr val="002060"/>
                </a:solidFill>
                <a:latin typeface="Arial" pitchFamily="34" charset="0"/>
                <a:cs typeface="Arial" pitchFamily="34" charset="0"/>
              </a:rPr>
              <a:t>Cs-137</a:t>
            </a:r>
          </a:p>
          <a:p>
            <a:r>
              <a:rPr lang="en-US" b="1" dirty="0" smtClean="0">
                <a:solidFill>
                  <a:srgbClr val="002060"/>
                </a:solidFill>
                <a:latin typeface="Arial" pitchFamily="34" charset="0"/>
                <a:cs typeface="Arial" pitchFamily="34" charset="0"/>
              </a:rPr>
              <a:t>and I-131</a:t>
            </a:r>
          </a:p>
          <a:p>
            <a:r>
              <a:rPr lang="en-US" b="1" dirty="0" smtClean="0">
                <a:solidFill>
                  <a:srgbClr val="002060"/>
                </a:solidFill>
                <a:latin typeface="Arial" pitchFamily="34" charset="0"/>
                <a:cs typeface="Arial" pitchFamily="34" charset="0"/>
              </a:rPr>
              <a:t>concentrations </a:t>
            </a:r>
            <a:endParaRPr lang="en-US" b="1" dirty="0">
              <a:solidFill>
                <a:srgbClr val="002060"/>
              </a:solidFill>
              <a:latin typeface="Arial" pitchFamily="34" charset="0"/>
              <a:cs typeface="Arial" pitchFamily="34" charset="0"/>
            </a:endParaRPr>
          </a:p>
        </p:txBody>
      </p:sp>
      <p:pic>
        <p:nvPicPr>
          <p:cNvPr id="20" name="Picture 2" descr="U:\ERU\Guidance\Draft\Decision Makers Project\MANUAL DRAFTS\VISIO-Files\ExpoPathways\13_Food_monitoring_Both radionuclide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1051" y="4623539"/>
            <a:ext cx="3714749"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200" y="5181600"/>
            <a:ext cx="26416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0014330"/>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What to know in order to optimize</a:t>
            </a:r>
            <a:endParaRPr lang="en-GB" sz="3200" dirty="0"/>
          </a:p>
        </p:txBody>
      </p:sp>
      <p:sp>
        <p:nvSpPr>
          <p:cNvPr id="3" name="Content Placeholder 2"/>
          <p:cNvSpPr>
            <a:spLocks noGrp="1"/>
          </p:cNvSpPr>
          <p:nvPr>
            <p:ph idx="1"/>
          </p:nvPr>
        </p:nvSpPr>
        <p:spPr>
          <a:xfrm>
            <a:off x="116463" y="1196752"/>
            <a:ext cx="9420884" cy="5040560"/>
          </a:xfrm>
        </p:spPr>
        <p:txBody>
          <a:bodyPr>
            <a:normAutofit/>
          </a:bodyPr>
          <a:lstStyle/>
          <a:p>
            <a:pPr>
              <a:spcBef>
                <a:spcPts val="0"/>
              </a:spcBef>
            </a:pPr>
            <a:r>
              <a:rPr lang="en-GB" dirty="0" smtClean="0"/>
              <a:t>Dominant </a:t>
            </a:r>
            <a:r>
              <a:rPr lang="en-GB" b="1" dirty="0"/>
              <a:t>exposure </a:t>
            </a:r>
            <a:r>
              <a:rPr lang="en-GB" b="1" dirty="0" smtClean="0"/>
              <a:t>pathways</a:t>
            </a:r>
          </a:p>
          <a:p>
            <a:pPr lvl="2">
              <a:spcBef>
                <a:spcPts val="0"/>
              </a:spcBef>
            </a:pPr>
            <a:r>
              <a:rPr lang="en-GB" sz="2800" dirty="0"/>
              <a:t>W</a:t>
            </a:r>
            <a:r>
              <a:rPr lang="en-GB" sz="2800" dirty="0" smtClean="0"/>
              <a:t>ill </a:t>
            </a:r>
            <a:r>
              <a:rPr lang="en-GB" sz="2800" dirty="0"/>
              <a:t>guide decisions on the types of protective measures </a:t>
            </a:r>
            <a:r>
              <a:rPr lang="en-GB" sz="2800" dirty="0" smtClean="0"/>
              <a:t>allocated</a:t>
            </a:r>
          </a:p>
          <a:p>
            <a:pPr lvl="2">
              <a:spcBef>
                <a:spcPts val="0"/>
              </a:spcBef>
            </a:pPr>
            <a:r>
              <a:rPr lang="en-GB" sz="2800" dirty="0"/>
              <a:t>R</a:t>
            </a:r>
            <a:r>
              <a:rPr lang="en-GB" sz="2800" dirty="0" smtClean="0"/>
              <a:t>esources should </a:t>
            </a:r>
            <a:r>
              <a:rPr lang="en-GB" sz="2800" dirty="0"/>
              <a:t>be commensurate with the expected </a:t>
            </a:r>
            <a:r>
              <a:rPr lang="en-GB" sz="2800" dirty="0" smtClean="0"/>
              <a:t>benefits</a:t>
            </a:r>
            <a:endParaRPr lang="en-GB" sz="2400" dirty="0"/>
          </a:p>
          <a:p>
            <a:pPr>
              <a:spcBef>
                <a:spcPts val="0"/>
              </a:spcBef>
            </a:pPr>
            <a:r>
              <a:rPr lang="en-GB" b="1" dirty="0" smtClean="0"/>
              <a:t>Time </a:t>
            </a:r>
            <a:r>
              <a:rPr lang="en-GB" b="1" dirty="0"/>
              <a:t>scales </a:t>
            </a:r>
            <a:r>
              <a:rPr lang="en-GB" dirty="0"/>
              <a:t>over which </a:t>
            </a:r>
            <a:r>
              <a:rPr lang="en-GB" dirty="0" smtClean="0"/>
              <a:t>components of </a:t>
            </a:r>
            <a:r>
              <a:rPr lang="en-GB" dirty="0"/>
              <a:t>the dose will be </a:t>
            </a:r>
            <a:r>
              <a:rPr lang="en-GB" dirty="0" smtClean="0"/>
              <a:t>received</a:t>
            </a:r>
          </a:p>
          <a:p>
            <a:pPr>
              <a:spcBef>
                <a:spcPts val="0"/>
              </a:spcBef>
            </a:pPr>
            <a:r>
              <a:rPr lang="en-GB" dirty="0" smtClean="0"/>
              <a:t>Potential </a:t>
            </a:r>
            <a:r>
              <a:rPr lang="en-GB" dirty="0"/>
              <a:t>effectiveness of </a:t>
            </a:r>
            <a:r>
              <a:rPr lang="en-GB" b="1" dirty="0" smtClean="0"/>
              <a:t>individual protective measures</a:t>
            </a:r>
          </a:p>
          <a:p>
            <a:pPr lvl="2">
              <a:spcBef>
                <a:spcPts val="0"/>
              </a:spcBef>
            </a:pPr>
            <a:r>
              <a:rPr lang="en-GB" sz="2800" dirty="0"/>
              <a:t>S</a:t>
            </a:r>
            <a:r>
              <a:rPr lang="en-GB" sz="2800" dirty="0" smtClean="0"/>
              <a:t>ocial and economic consequences in addition to dose effectiveness</a:t>
            </a:r>
          </a:p>
          <a:p>
            <a:pPr marL="0" indent="0">
              <a:spcBef>
                <a:spcPts val="0"/>
              </a:spcBef>
              <a:buNone/>
            </a:pPr>
            <a:endParaRPr lang="en-GB" sz="2800" dirty="0" smtClean="0"/>
          </a:p>
        </p:txBody>
      </p:sp>
    </p:spTree>
    <p:extLst>
      <p:ext uri="{BB962C8B-B14F-4D97-AF65-F5344CB8AC3E}">
        <p14:creationId xmlns:p14="http://schemas.microsoft.com/office/powerpoint/2010/main" val="228441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Planning basis:</a:t>
            </a:r>
          </a:p>
          <a:p>
            <a:r>
              <a:rPr lang="en-US" dirty="0" smtClean="0"/>
              <a:t>Planning levels and responsibilities</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a:xfrm>
            <a:off x="161364" y="180000"/>
            <a:ext cx="9563549" cy="900000"/>
          </a:xfrm>
        </p:spPr>
        <p:txBody>
          <a:bodyPr/>
          <a:lstStyle/>
          <a:p>
            <a:pPr eaLnBrk="1" hangingPunct="1"/>
            <a:r>
              <a:rPr lang="en-GB" noProof="0" dirty="0" smtClean="0">
                <a:cs typeface="Calibri" pitchFamily="34" charset="0"/>
              </a:rPr>
              <a:t>Three levels of planning and responsibilities</a:t>
            </a:r>
          </a:p>
        </p:txBody>
      </p:sp>
      <p:sp>
        <p:nvSpPr>
          <p:cNvPr id="4" name="Slide Number Placeholder 3"/>
          <p:cNvSpPr>
            <a:spLocks noGrp="1"/>
          </p:cNvSpPr>
          <p:nvPr>
            <p:ph type="sldNum" sz="quarter" idx="10"/>
          </p:nvPr>
        </p:nvSpPr>
        <p:spPr/>
        <p:txBody>
          <a:bodyPr/>
          <a:lstStyle/>
          <a:p>
            <a:pPr>
              <a:defRPr/>
            </a:pPr>
            <a:fld id="{D7B23BD8-69A7-4DF4-8DEE-AF8F3F46722A}" type="slidenum">
              <a:rPr lang="en-GB"/>
              <a:pPr>
                <a:defRPr/>
              </a:pPr>
              <a:t>59</a:t>
            </a:fld>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650886036"/>
              </p:ext>
            </p:extLst>
          </p:nvPr>
        </p:nvGraphicFramePr>
        <p:xfrm>
          <a:off x="324092" y="1315234"/>
          <a:ext cx="9213447" cy="4734838"/>
        </p:xfrm>
        <a:graphic>
          <a:graphicData uri="http://schemas.openxmlformats.org/drawingml/2006/table">
            <a:tbl>
              <a:tblPr>
                <a:tableStyleId>{793D81CF-94F2-401A-BA57-92F5A7B2D0C5}</a:tableStyleId>
              </a:tblPr>
              <a:tblGrid>
                <a:gridCol w="3047505"/>
                <a:gridCol w="2789547"/>
                <a:gridCol w="3376395"/>
              </a:tblGrid>
              <a:tr h="981613">
                <a:tc>
                  <a:txBody>
                    <a:bodyPr/>
                    <a:lstStyle/>
                    <a:p>
                      <a:pPr marL="0" marR="0" algn="l">
                        <a:spcBef>
                          <a:spcPts val="0"/>
                        </a:spcBef>
                        <a:spcAft>
                          <a:spcPts val="0"/>
                        </a:spcAft>
                      </a:pPr>
                      <a:r>
                        <a:rPr lang="en-US" sz="2400" b="1" dirty="0">
                          <a:solidFill>
                            <a:srgbClr val="000000"/>
                          </a:solidFill>
                          <a:effectLst/>
                          <a:latin typeface="Calibri" pitchFamily="34" charset="0"/>
                          <a:cs typeface="Calibri" pitchFamily="34" charset="0"/>
                        </a:rPr>
                        <a:t>OPERATOR </a:t>
                      </a:r>
                      <a:br>
                        <a:rPr lang="en-US" sz="2400" b="1" dirty="0">
                          <a:solidFill>
                            <a:srgbClr val="000000"/>
                          </a:solidFill>
                          <a:effectLst/>
                          <a:latin typeface="Calibri" pitchFamily="34" charset="0"/>
                          <a:cs typeface="Calibri" pitchFamily="34" charset="0"/>
                        </a:rPr>
                      </a:br>
                      <a:r>
                        <a:rPr lang="en-US" sz="2000" b="1" dirty="0">
                          <a:solidFill>
                            <a:srgbClr val="000000"/>
                          </a:solidFill>
                          <a:effectLst/>
                          <a:latin typeface="Calibri" pitchFamily="34" charset="0"/>
                          <a:cs typeface="Calibri" pitchFamily="34" charset="0"/>
                        </a:rPr>
                        <a:t>(facility staff)</a:t>
                      </a:r>
                      <a:endParaRPr lang="es-ES_tradnl" sz="2400" b="1"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l">
                        <a:spcBef>
                          <a:spcPts val="0"/>
                        </a:spcBef>
                        <a:spcAft>
                          <a:spcPts val="0"/>
                        </a:spcAft>
                      </a:pPr>
                      <a:r>
                        <a:rPr lang="en-US" sz="2400" b="1" dirty="0">
                          <a:solidFill>
                            <a:srgbClr val="000000"/>
                          </a:solidFill>
                          <a:effectLst/>
                          <a:latin typeface="Calibri" pitchFamily="34" charset="0"/>
                          <a:cs typeface="Calibri" pitchFamily="34" charset="0"/>
                        </a:rPr>
                        <a:t>OFF-SITE</a:t>
                      </a:r>
                      <a:br>
                        <a:rPr lang="en-US" sz="2400" b="1" dirty="0">
                          <a:solidFill>
                            <a:srgbClr val="000000"/>
                          </a:solidFill>
                          <a:effectLst/>
                          <a:latin typeface="Calibri" pitchFamily="34" charset="0"/>
                          <a:cs typeface="Calibri" pitchFamily="34" charset="0"/>
                        </a:rPr>
                      </a:br>
                      <a:r>
                        <a:rPr lang="en-US" sz="2000" b="1" dirty="0">
                          <a:solidFill>
                            <a:srgbClr val="000000"/>
                          </a:solidFill>
                          <a:effectLst/>
                          <a:latin typeface="Calibri" pitchFamily="34" charset="0"/>
                          <a:cs typeface="Calibri" pitchFamily="34" charset="0"/>
                        </a:rPr>
                        <a:t>(local and national authorities)</a:t>
                      </a:r>
                      <a:endParaRPr lang="es-ES_tradnl" sz="2400" b="1"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l">
                        <a:spcBef>
                          <a:spcPts val="0"/>
                        </a:spcBef>
                        <a:spcAft>
                          <a:spcPts val="0"/>
                        </a:spcAft>
                      </a:pPr>
                      <a:r>
                        <a:rPr lang="en-US" sz="2400" b="1" dirty="0">
                          <a:solidFill>
                            <a:srgbClr val="000000"/>
                          </a:solidFill>
                          <a:effectLst/>
                          <a:latin typeface="Calibri" pitchFamily="34" charset="0"/>
                          <a:cs typeface="Calibri" pitchFamily="34" charset="0"/>
                        </a:rPr>
                        <a:t>INTERNATIONAL</a:t>
                      </a:r>
                      <a:br>
                        <a:rPr lang="en-US" sz="2400" b="1" dirty="0">
                          <a:solidFill>
                            <a:srgbClr val="000000"/>
                          </a:solidFill>
                          <a:effectLst/>
                          <a:latin typeface="Calibri" pitchFamily="34" charset="0"/>
                          <a:cs typeface="Calibri" pitchFamily="34" charset="0"/>
                        </a:rPr>
                      </a:br>
                      <a:r>
                        <a:rPr lang="en-US" sz="2000" b="1" dirty="0">
                          <a:solidFill>
                            <a:srgbClr val="000000"/>
                          </a:solidFill>
                          <a:effectLst/>
                          <a:latin typeface="Calibri" pitchFamily="34" charset="0"/>
                          <a:cs typeface="Calibri" pitchFamily="34" charset="0"/>
                        </a:rPr>
                        <a:t>(</a:t>
                      </a:r>
                      <a:r>
                        <a:rPr lang="en-US" sz="2000" b="1" dirty="0" smtClean="0">
                          <a:solidFill>
                            <a:srgbClr val="000000"/>
                          </a:solidFill>
                          <a:effectLst/>
                          <a:latin typeface="Calibri" pitchFamily="34" charset="0"/>
                          <a:cs typeface="Calibri" pitchFamily="34" charset="0"/>
                        </a:rPr>
                        <a:t>IAEA)</a:t>
                      </a:r>
                      <a:endParaRPr lang="es-ES_tradnl" sz="2400" b="1"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753225">
                <a:tc>
                  <a:txBody>
                    <a:bodyPr/>
                    <a:lstStyle/>
                    <a:p>
                      <a:pPr marL="342900" marR="0" lvl="0" indent="-342900" algn="l">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dirty="0" smtClean="0">
                          <a:solidFill>
                            <a:srgbClr val="000000"/>
                          </a:solidFill>
                          <a:effectLst/>
                          <a:latin typeface="Calibri" pitchFamily="34" charset="0"/>
                          <a:cs typeface="Calibri" pitchFamily="34" charset="0"/>
                        </a:rPr>
                        <a:t>Mitigate </a:t>
                      </a:r>
                      <a:r>
                        <a:rPr lang="en-US" sz="1800" dirty="0">
                          <a:solidFill>
                            <a:srgbClr val="000000"/>
                          </a:solidFill>
                          <a:effectLst/>
                          <a:latin typeface="Calibri" pitchFamily="34" charset="0"/>
                          <a:cs typeface="Calibri" pitchFamily="34" charset="0"/>
                        </a:rPr>
                        <a:t>the emergency</a:t>
                      </a:r>
                      <a:endParaRPr lang="es-ES_tradnl" sz="2800" dirty="0">
                        <a:solidFill>
                          <a:srgbClr val="000000"/>
                        </a:solidFill>
                        <a:effectLst/>
                        <a:latin typeface="Calibri" pitchFamily="34" charset="0"/>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Protect </a:t>
                      </a:r>
                      <a:r>
                        <a:rPr lang="en-US" sz="1800" kern="1200" dirty="0">
                          <a:solidFill>
                            <a:srgbClr val="000000"/>
                          </a:solidFill>
                          <a:effectLst/>
                          <a:latin typeface="Calibri" pitchFamily="34" charset="0"/>
                          <a:ea typeface="+mn-ea"/>
                          <a:cs typeface="Calibri" pitchFamily="34" charset="0"/>
                        </a:rPr>
                        <a:t>people on-site</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Notify </a:t>
                      </a:r>
                      <a:r>
                        <a:rPr lang="en-US" sz="1800" kern="1200" dirty="0">
                          <a:solidFill>
                            <a:srgbClr val="000000"/>
                          </a:solidFill>
                          <a:effectLst/>
                          <a:latin typeface="Calibri" pitchFamily="34" charset="0"/>
                          <a:ea typeface="+mn-ea"/>
                          <a:cs typeface="Calibri" pitchFamily="34" charset="0"/>
                        </a:rPr>
                        <a:t>and keep off-site authorities informed, including international community </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Provide </a:t>
                      </a:r>
                      <a:r>
                        <a:rPr lang="en-US" sz="1800" kern="1200" dirty="0">
                          <a:solidFill>
                            <a:srgbClr val="000000"/>
                          </a:solidFill>
                          <a:effectLst/>
                          <a:latin typeface="Calibri" pitchFamily="34" charset="0"/>
                          <a:ea typeface="+mn-ea"/>
                          <a:cs typeface="Calibri" pitchFamily="34" charset="0"/>
                        </a:rPr>
                        <a:t>initial radiological monitoring, etc.</a:t>
                      </a:r>
                      <a:endParaRPr lang="es-ES_tradnl" sz="18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Implement </a:t>
                      </a:r>
                      <a:r>
                        <a:rPr lang="en-US" sz="1800" kern="1200" dirty="0">
                          <a:solidFill>
                            <a:srgbClr val="000000"/>
                          </a:solidFill>
                          <a:effectLst/>
                          <a:latin typeface="Calibri" pitchFamily="34" charset="0"/>
                          <a:ea typeface="+mn-ea"/>
                          <a:cs typeface="Calibri" pitchFamily="34" charset="0"/>
                        </a:rPr>
                        <a:t>protective actions off-site</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Provide </a:t>
                      </a:r>
                      <a:r>
                        <a:rPr lang="en-US" sz="1800" kern="1200" dirty="0">
                          <a:solidFill>
                            <a:srgbClr val="000000"/>
                          </a:solidFill>
                          <a:effectLst/>
                          <a:latin typeface="Calibri" pitchFamily="34" charset="0"/>
                          <a:ea typeface="+mn-ea"/>
                          <a:cs typeface="Calibri" pitchFamily="34" charset="0"/>
                        </a:rPr>
                        <a:t>support to the facility</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Public </a:t>
                      </a:r>
                      <a:r>
                        <a:rPr lang="en-US" sz="1800" kern="1200" dirty="0">
                          <a:solidFill>
                            <a:srgbClr val="000000"/>
                          </a:solidFill>
                          <a:effectLst/>
                          <a:latin typeface="Calibri" pitchFamily="34" charset="0"/>
                          <a:ea typeface="+mn-ea"/>
                          <a:cs typeface="Calibri" pitchFamily="34" charset="0"/>
                        </a:rPr>
                        <a:t>communication</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Provide </a:t>
                      </a:r>
                      <a:r>
                        <a:rPr lang="en-US" sz="1800" kern="1200" dirty="0">
                          <a:solidFill>
                            <a:srgbClr val="000000"/>
                          </a:solidFill>
                          <a:effectLst/>
                          <a:latin typeface="Calibri" pitchFamily="34" charset="0"/>
                          <a:ea typeface="+mn-ea"/>
                          <a:cs typeface="Calibri" pitchFamily="34" charset="0"/>
                        </a:rPr>
                        <a:t>medical treatment  </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smtClean="0">
                          <a:solidFill>
                            <a:srgbClr val="000000"/>
                          </a:solidFill>
                          <a:effectLst/>
                          <a:latin typeface="Calibri" pitchFamily="34" charset="0"/>
                          <a:ea typeface="+mn-ea"/>
                          <a:cs typeface="Calibri" pitchFamily="34" charset="0"/>
                        </a:rPr>
                        <a:t>Notify </a:t>
                      </a:r>
                      <a:r>
                        <a:rPr lang="en-US" sz="1800" kern="1200" dirty="0">
                          <a:solidFill>
                            <a:srgbClr val="000000"/>
                          </a:solidFill>
                          <a:effectLst/>
                          <a:latin typeface="Calibri" pitchFamily="34" charset="0"/>
                          <a:ea typeface="+mn-ea"/>
                          <a:cs typeface="Calibri" pitchFamily="34" charset="0"/>
                        </a:rPr>
                        <a:t>IAEA, etc.</a:t>
                      </a:r>
                      <a:endParaRPr lang="es-ES_tradnl" sz="18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a:solidFill>
                            <a:srgbClr val="000000"/>
                          </a:solidFill>
                          <a:effectLst/>
                          <a:latin typeface="Calibri" pitchFamily="34" charset="0"/>
                          <a:ea typeface="+mn-ea"/>
                          <a:cs typeface="Calibri" pitchFamily="34" charset="0"/>
                        </a:rPr>
                        <a:t>Notify and exchange official information among international </a:t>
                      </a:r>
                      <a:r>
                        <a:rPr lang="en-US" sz="1800" kern="1200" dirty="0" smtClean="0">
                          <a:solidFill>
                            <a:srgbClr val="000000"/>
                          </a:solidFill>
                          <a:effectLst/>
                          <a:latin typeface="Calibri" pitchFamily="34" charset="0"/>
                          <a:ea typeface="+mn-ea"/>
                          <a:cs typeface="Calibri" pitchFamily="34" charset="0"/>
                        </a:rPr>
                        <a:t>community</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a:solidFill>
                            <a:srgbClr val="000000"/>
                          </a:solidFill>
                          <a:effectLst/>
                          <a:latin typeface="Calibri" pitchFamily="34" charset="0"/>
                          <a:ea typeface="+mn-ea"/>
                          <a:cs typeface="Calibri" pitchFamily="34" charset="0"/>
                        </a:rPr>
                        <a:t>Provide advice and </a:t>
                      </a:r>
                      <a:r>
                        <a:rPr lang="en-US" sz="1800" kern="1200" dirty="0" smtClean="0">
                          <a:solidFill>
                            <a:srgbClr val="000000"/>
                          </a:solidFill>
                          <a:effectLst/>
                          <a:latin typeface="Calibri" pitchFamily="34" charset="0"/>
                          <a:ea typeface="+mn-ea"/>
                          <a:cs typeface="Calibri" pitchFamily="34" charset="0"/>
                        </a:rPr>
                        <a:t>assistance </a:t>
                      </a:r>
                      <a:r>
                        <a:rPr lang="en-US" sz="1800" kern="1200" dirty="0">
                          <a:solidFill>
                            <a:srgbClr val="000000"/>
                          </a:solidFill>
                          <a:effectLst/>
                          <a:latin typeface="Calibri" pitchFamily="34" charset="0"/>
                          <a:ea typeface="+mn-ea"/>
                          <a:cs typeface="Calibri" pitchFamily="34" charset="0"/>
                        </a:rPr>
                        <a:t>if </a:t>
                      </a:r>
                      <a:r>
                        <a:rPr lang="en-US" sz="1800" kern="1200" dirty="0" smtClean="0">
                          <a:solidFill>
                            <a:srgbClr val="000000"/>
                          </a:solidFill>
                          <a:effectLst/>
                          <a:latin typeface="Calibri" pitchFamily="34" charset="0"/>
                          <a:ea typeface="+mn-ea"/>
                          <a:cs typeface="Calibri" pitchFamily="34" charset="0"/>
                        </a:rPr>
                        <a:t>requested</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a:solidFill>
                            <a:srgbClr val="000000"/>
                          </a:solidFill>
                          <a:effectLst/>
                          <a:latin typeface="Calibri" pitchFamily="34" charset="0"/>
                          <a:ea typeface="+mn-ea"/>
                          <a:cs typeface="Calibri" pitchFamily="34" charset="0"/>
                        </a:rPr>
                        <a:t>Perform assessment of the situation and prognosis of its </a:t>
                      </a:r>
                      <a:r>
                        <a:rPr lang="en-US" sz="1800" kern="1200" dirty="0" smtClean="0">
                          <a:solidFill>
                            <a:srgbClr val="000000"/>
                          </a:solidFill>
                          <a:effectLst/>
                          <a:latin typeface="Calibri" pitchFamily="34" charset="0"/>
                          <a:ea typeface="+mn-ea"/>
                          <a:cs typeface="Calibri" pitchFamily="34" charset="0"/>
                        </a:rPr>
                        <a:t>development</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a:solidFill>
                            <a:srgbClr val="000000"/>
                          </a:solidFill>
                          <a:effectLst/>
                          <a:latin typeface="Calibri" pitchFamily="34" charset="0"/>
                          <a:ea typeface="+mn-ea"/>
                          <a:cs typeface="Calibri" pitchFamily="34" charset="0"/>
                        </a:rPr>
                        <a:t>Provide information to general public and media, and</a:t>
                      </a:r>
                      <a:endParaRPr lang="es-ES_tradnl" sz="1800" kern="1200" dirty="0">
                        <a:solidFill>
                          <a:srgbClr val="000000"/>
                        </a:solidFill>
                        <a:effectLst/>
                        <a:latin typeface="Calibri" pitchFamily="34" charset="0"/>
                        <a:ea typeface="+mn-ea"/>
                        <a:cs typeface="Calibri" pitchFamily="34" charset="0"/>
                      </a:endParaRPr>
                    </a:p>
                    <a:p>
                      <a:pPr marL="342900" marR="0" lvl="0" indent="-342900" algn="l" defTabSz="914400" rtl="0" eaLnBrk="1" latinLnBrk="0" hangingPunct="1">
                        <a:spcBef>
                          <a:spcPts val="0"/>
                        </a:spcBef>
                        <a:spcAft>
                          <a:spcPts val="0"/>
                        </a:spcAft>
                        <a:buClr>
                          <a:srgbClr val="3366CC"/>
                        </a:buClr>
                        <a:buSzPct val="110000"/>
                        <a:buFont typeface="Arial" panose="020B0604020202020204" pitchFamily="34" charset="0"/>
                        <a:buChar char="•"/>
                        <a:tabLst>
                          <a:tab pos="228600" algn="l"/>
                          <a:tab pos="360045" algn="l"/>
                        </a:tabLst>
                      </a:pPr>
                      <a:r>
                        <a:rPr lang="en-US" sz="1800" kern="1200" dirty="0">
                          <a:solidFill>
                            <a:srgbClr val="000000"/>
                          </a:solidFill>
                          <a:effectLst/>
                          <a:latin typeface="Calibri" pitchFamily="34" charset="0"/>
                          <a:ea typeface="+mn-ea"/>
                          <a:cs typeface="Calibri" pitchFamily="34" charset="0"/>
                        </a:rPr>
                        <a:t>Coordinate the inter-agency </a:t>
                      </a:r>
                      <a:r>
                        <a:rPr lang="en-US" sz="1800" kern="1200" dirty="0" smtClean="0">
                          <a:solidFill>
                            <a:srgbClr val="000000"/>
                          </a:solidFill>
                          <a:effectLst/>
                          <a:latin typeface="Calibri" pitchFamily="34" charset="0"/>
                          <a:ea typeface="+mn-ea"/>
                          <a:cs typeface="Calibri" pitchFamily="34" charset="0"/>
                        </a:rPr>
                        <a:t>response</a:t>
                      </a:r>
                      <a:endParaRPr lang="es-ES_tradnl" sz="18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GB" altLang="en-US" dirty="0" smtClean="0"/>
              <a:t>Operators, local and national officials</a:t>
            </a:r>
          </a:p>
        </p:txBody>
      </p:sp>
      <p:sp>
        <p:nvSpPr>
          <p:cNvPr id="50179" name="Content Placeholder 2"/>
          <p:cNvSpPr>
            <a:spLocks noGrp="1"/>
          </p:cNvSpPr>
          <p:nvPr>
            <p:ph idx="1"/>
          </p:nvPr>
        </p:nvSpPr>
        <p:spPr>
          <a:xfrm>
            <a:off x="271728" y="1268413"/>
            <a:ext cx="9283435" cy="5040312"/>
          </a:xfrm>
        </p:spPr>
        <p:txBody>
          <a:bodyPr/>
          <a:lstStyle/>
          <a:p>
            <a:pPr>
              <a:spcBef>
                <a:spcPts val="1800"/>
              </a:spcBef>
            </a:pPr>
            <a:r>
              <a:rPr lang="en-GB" altLang="en-US" dirty="0" smtClean="0"/>
              <a:t>Establish and maintain emergency plans and arrangements for preparedness and response</a:t>
            </a:r>
          </a:p>
          <a:p>
            <a:pPr>
              <a:spcBef>
                <a:spcPts val="1800"/>
              </a:spcBef>
            </a:pPr>
            <a:r>
              <a:rPr lang="en-GB" altLang="en-US" dirty="0" smtClean="0"/>
              <a:t>Demonstrate effectiveness of emergency arrangements</a:t>
            </a:r>
          </a:p>
          <a:p>
            <a:pPr>
              <a:spcBef>
                <a:spcPts val="1800"/>
              </a:spcBef>
            </a:pPr>
            <a:r>
              <a:rPr lang="en-GB" altLang="en-US" dirty="0" smtClean="0"/>
              <a:t>Coordinate the on-site response with the off-site response, ensure harmonization of response within the national system</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GB" altLang="en-US" dirty="0" smtClean="0"/>
              <a:t>Dual role of the Regulatory Body (RB)</a:t>
            </a:r>
          </a:p>
        </p:txBody>
      </p:sp>
      <p:sp>
        <p:nvSpPr>
          <p:cNvPr id="3" name="Content Placeholder 2"/>
          <p:cNvSpPr>
            <a:spLocks noGrp="1"/>
          </p:cNvSpPr>
          <p:nvPr>
            <p:ph idx="1"/>
          </p:nvPr>
        </p:nvSpPr>
        <p:spPr>
          <a:xfrm>
            <a:off x="271727" y="1412874"/>
            <a:ext cx="9309233" cy="4803099"/>
          </a:xfrm>
        </p:spPr>
        <p:txBody>
          <a:bodyPr>
            <a:noAutofit/>
          </a:bodyPr>
          <a:lstStyle/>
          <a:p>
            <a:pPr lvl="1">
              <a:defRPr/>
            </a:pPr>
            <a:r>
              <a:rPr lang="en-US" sz="3200" dirty="0" smtClean="0"/>
              <a:t>As REGULATOR </a:t>
            </a:r>
            <a:endParaRPr lang="en-US" sz="3200" dirty="0"/>
          </a:p>
          <a:p>
            <a:pPr lvl="2">
              <a:defRPr/>
            </a:pPr>
            <a:r>
              <a:rPr lang="en-US" sz="3200" dirty="0" smtClean="0"/>
              <a:t>To </a:t>
            </a:r>
            <a:r>
              <a:rPr lang="en-US" sz="3200" dirty="0"/>
              <a:t>regulate, authorize and control facilities and activities in the nuclear field </a:t>
            </a:r>
            <a:endParaRPr lang="en-US" sz="3200" dirty="0" smtClean="0"/>
          </a:p>
          <a:p>
            <a:pPr marL="914400" lvl="2" indent="0">
              <a:buFontTx/>
              <a:buNone/>
              <a:defRPr/>
            </a:pPr>
            <a:endParaRPr lang="en-US" sz="3200" dirty="0"/>
          </a:p>
          <a:p>
            <a:pPr lvl="1">
              <a:defRPr/>
            </a:pPr>
            <a:r>
              <a:rPr lang="en-US" sz="3200" dirty="0" smtClean="0"/>
              <a:t>As RESPONSE </a:t>
            </a:r>
            <a:r>
              <a:rPr lang="en-US" sz="3200" dirty="0"/>
              <a:t>ORGANIZATION </a:t>
            </a:r>
          </a:p>
          <a:p>
            <a:pPr lvl="2">
              <a:defRPr/>
            </a:pPr>
            <a:r>
              <a:rPr lang="en-US" sz="3200" dirty="0" smtClean="0"/>
              <a:t>To </a:t>
            </a:r>
            <a:r>
              <a:rPr lang="en-US" sz="3200" dirty="0"/>
              <a:t>provide advice and expert services on EPR at national level</a:t>
            </a:r>
          </a:p>
          <a:p>
            <a:pPr lvl="2">
              <a:defRPr/>
            </a:pPr>
            <a:r>
              <a:rPr lang="en-US" sz="3200" dirty="0" smtClean="0"/>
              <a:t>To </a:t>
            </a:r>
            <a:r>
              <a:rPr lang="en-US" sz="3200" dirty="0"/>
              <a:t>coordinate </a:t>
            </a:r>
            <a:r>
              <a:rPr lang="en-US" sz="3200" dirty="0" smtClean="0"/>
              <a:t>preparedness with other response organizations</a:t>
            </a:r>
            <a:endParaRPr lang="en-US" sz="3200" dirty="0"/>
          </a:p>
          <a:p>
            <a:pPr>
              <a:defRPr/>
            </a:pPr>
            <a:endParaRPr lang="en-GB"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Planning basis:</a:t>
            </a:r>
          </a:p>
          <a:p>
            <a:r>
              <a:rPr lang="en-US" dirty="0" smtClean="0"/>
              <a:t>Establishing emergency response capabilities</a:t>
            </a:r>
            <a:endParaRPr lang="en-GB"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GB" noProof="0" dirty="0" smtClean="0">
                <a:cs typeface="Calibri" pitchFamily="34" charset="0"/>
              </a:rPr>
              <a:t>National radiation emergency plan (NREP) </a:t>
            </a:r>
          </a:p>
        </p:txBody>
      </p:sp>
      <p:sp>
        <p:nvSpPr>
          <p:cNvPr id="167938" name="Content Placeholder 2"/>
          <p:cNvSpPr>
            <a:spLocks noGrp="1"/>
          </p:cNvSpPr>
          <p:nvPr>
            <p:ph idx="1"/>
          </p:nvPr>
        </p:nvSpPr>
        <p:spPr bwMode="auto">
          <a:xfrm>
            <a:off x="514219" y="1484313"/>
            <a:ext cx="8884444" cy="4679950"/>
          </a:xfrm>
          <a:ln>
            <a:miter lim="800000"/>
            <a:headEnd/>
            <a:tailEnd/>
          </a:ln>
        </p:spPr>
        <p:txBody>
          <a:bodyPr vert="horz" wrap="square" lIns="91440" tIns="45720" rIns="91440" bIns="45720" numCol="1" anchor="t" anchorCtr="0" compatLnSpc="1">
            <a:prstTxWarp prst="textNoShape">
              <a:avLst/>
            </a:prstTxWarp>
            <a:normAutofit/>
          </a:bodyPr>
          <a:lstStyle/>
          <a:p>
            <a:pPr marL="358775" indent="-358775" eaLnBrk="1" hangingPunct="1">
              <a:buFont typeface="Arial" charset="0"/>
              <a:buChar char="•"/>
              <a:defRPr/>
            </a:pPr>
            <a:r>
              <a:rPr lang="en-GB" noProof="0" dirty="0" smtClean="0">
                <a:cs typeface="Calibri" pitchFamily="34" charset="0"/>
              </a:rPr>
              <a:t>Overall umbrella emergency response plan </a:t>
            </a:r>
          </a:p>
          <a:p>
            <a:pPr lvl="1" eaLnBrk="1" fontAlgn="auto" hangingPunct="1">
              <a:defRPr/>
            </a:pPr>
            <a:r>
              <a:rPr lang="en-GB" sz="3200" dirty="0">
                <a:cs typeface="Calibri" pitchFamily="34" charset="0"/>
              </a:rPr>
              <a:t>For all responding organizations and their relationships</a:t>
            </a:r>
          </a:p>
          <a:p>
            <a:pPr marL="358775" indent="-358775" eaLnBrk="1" hangingPunct="1">
              <a:buFont typeface="Arial" charset="0"/>
              <a:buChar char="•"/>
              <a:defRPr/>
            </a:pPr>
            <a:r>
              <a:rPr lang="en-GB" noProof="0" dirty="0" smtClean="0">
                <a:cs typeface="Calibri" pitchFamily="34" charset="0"/>
              </a:rPr>
              <a:t>Should provide sufficient detail to ensure effective response </a:t>
            </a:r>
          </a:p>
          <a:p>
            <a:pPr marL="358775" indent="-358775" eaLnBrk="1" hangingPunct="1">
              <a:buFont typeface="Arial" charset="0"/>
              <a:buChar char="•"/>
              <a:defRPr/>
            </a:pPr>
            <a:r>
              <a:rPr lang="en-GB" noProof="0" dirty="0" smtClean="0">
                <a:cs typeface="Calibri" pitchFamily="34" charset="0"/>
              </a:rPr>
              <a:t>Usually a part of “all hazards” plan</a:t>
            </a:r>
          </a:p>
          <a:p>
            <a:pPr marL="719138" lvl="1" indent="-358775" eaLnBrk="1" hangingPunct="1">
              <a:buFont typeface="Arial" charset="0"/>
              <a:buChar char="−"/>
              <a:defRPr/>
            </a:pPr>
            <a:r>
              <a:rPr lang="en-GB" sz="3200" noProof="0" dirty="0" smtClean="0">
                <a:cs typeface="Calibri" pitchFamily="34" charset="0"/>
              </a:rPr>
              <a:t>Otherwise must address the integration under ‘all-hazards’ approach</a:t>
            </a:r>
          </a:p>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EE352601-A7A3-456E-B323-EC314EF4843B}" type="slidenum">
              <a:rPr lang="en-GB"/>
              <a:pPr>
                <a:defRPr/>
              </a:pPr>
              <a:t>63</a:t>
            </a:fld>
            <a:endParaRPr lang="en-GB"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GB" noProof="0" dirty="0" smtClean="0">
                <a:cs typeface="Calibri" pitchFamily="34" charset="0"/>
              </a:rPr>
              <a:t>Integrated planning (all hazards approach)</a:t>
            </a:r>
          </a:p>
        </p:txBody>
      </p:sp>
      <p:sp>
        <p:nvSpPr>
          <p:cNvPr id="167938" name="Content Placeholder 2"/>
          <p:cNvSpPr>
            <a:spLocks noGrp="1"/>
          </p:cNvSpPr>
          <p:nvPr>
            <p:ph idx="1"/>
          </p:nvPr>
        </p:nvSpPr>
        <p:spPr bwMode="auto">
          <a:xfrm>
            <a:off x="514219" y="1484313"/>
            <a:ext cx="8884444" cy="4679950"/>
          </a:xfrm>
          <a:ln>
            <a:miter lim="800000"/>
            <a:headEnd/>
            <a:tailEnd/>
          </a:ln>
        </p:spPr>
        <p:txBody>
          <a:bodyPr vert="horz" wrap="square" lIns="91440" tIns="45720" rIns="91440" bIns="45720" numCol="1" anchor="t" anchorCtr="0" compatLnSpc="1">
            <a:prstTxWarp prst="textNoShape">
              <a:avLst/>
            </a:prstTxWarp>
            <a:normAutofit/>
          </a:bodyPr>
          <a:lstStyle/>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a:p>
            <a:pPr marL="358775" indent="-358775" eaLnBrk="1" hangingPunct="1">
              <a:buFont typeface="Arial" charset="0"/>
              <a:buChar char="•"/>
              <a:defRP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EE352601-A7A3-456E-B323-EC314EF4843B}" type="slidenum">
              <a:rPr lang="en-GB"/>
              <a:pPr>
                <a:defRPr/>
              </a:pPr>
              <a:t>64</a:t>
            </a:fld>
            <a:endParaRPr lang="en-GB" dirty="0"/>
          </a:p>
        </p:txBody>
      </p:sp>
      <p:pic>
        <p:nvPicPr>
          <p:cNvPr id="6146" name="Picture 2"/>
          <p:cNvPicPr>
            <a:picLocks noChangeAspect="1" noChangeArrowheads="1"/>
          </p:cNvPicPr>
          <p:nvPr/>
        </p:nvPicPr>
        <p:blipFill>
          <a:blip r:embed="rId3"/>
          <a:srcRect/>
          <a:stretch>
            <a:fillRect/>
          </a:stretch>
        </p:blipFill>
        <p:spPr bwMode="auto">
          <a:xfrm>
            <a:off x="889346" y="1022872"/>
            <a:ext cx="8054989" cy="52150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330200" y="152400"/>
            <a:ext cx="8502650" cy="762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GB" altLang="en-US" dirty="0">
                <a:solidFill>
                  <a:schemeClr val="tx1"/>
                </a:solidFill>
              </a:rPr>
              <a:t>Ten </a:t>
            </a:r>
            <a:r>
              <a:rPr lang="en-GB" altLang="en-US" dirty="0" smtClean="0">
                <a:solidFill>
                  <a:schemeClr val="tx1"/>
                </a:solidFill>
              </a:rPr>
              <a:t>steps for developing the NREP</a:t>
            </a:r>
            <a:endParaRPr lang="en-GB" altLang="en-US" dirty="0">
              <a:solidFill>
                <a:schemeClr val="tx1"/>
              </a:solidFill>
            </a:endParaRPr>
          </a:p>
        </p:txBody>
      </p:sp>
      <p:graphicFrame>
        <p:nvGraphicFramePr>
          <p:cNvPr id="36937" name="Group 73"/>
          <p:cNvGraphicFramePr>
            <a:graphicFrameLocks noGrp="1"/>
          </p:cNvGraphicFramePr>
          <p:nvPr>
            <p:ph type="tbl" idx="1"/>
            <p:extLst>
              <p:ext uri="{D42A27DB-BD31-4B8C-83A1-F6EECF244321}">
                <p14:modId xmlns:p14="http://schemas.microsoft.com/office/powerpoint/2010/main" val="3928078466"/>
              </p:ext>
            </p:extLst>
          </p:nvPr>
        </p:nvGraphicFramePr>
        <p:xfrm>
          <a:off x="412750" y="1276350"/>
          <a:ext cx="8991071" cy="4754592"/>
        </p:xfrm>
        <a:graphic>
          <a:graphicData uri="http://schemas.openxmlformats.org/drawingml/2006/table">
            <a:tbl>
              <a:tblPr/>
              <a:tblGrid>
                <a:gridCol w="5204090"/>
                <a:gridCol w="3786981"/>
              </a:tblGrid>
              <a:tr h="396214">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Tasks</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Arial" charset="0"/>
                        </a:rPr>
                        <a:t>Implementation Time</a:t>
                      </a:r>
                      <a:endParaRPr kumimoji="0" lang="en-GB" sz="2000" b="0" i="0" u="none" strike="noStrike" cap="none" normalizeH="0" baseline="0" dirty="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FF00"/>
                    </a:solid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Designate National Radiation EPC</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dirty="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1. Review national policy</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2. Perform hazard assessment</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3. Develop planning basis</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4. Allocate responsibilities</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5. Develop interim capability</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6. Write NREP</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7. Present NREP</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8. Implement detailed plans</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smtClean="0">
                          <a:ln>
                            <a:noFill/>
                          </a:ln>
                          <a:solidFill>
                            <a:srgbClr val="000000"/>
                          </a:solidFill>
                          <a:effectLst/>
                          <a:latin typeface="Calibri" pitchFamily="34" charset="0"/>
                          <a:cs typeface="Calibri" pitchFamily="34" charset="0"/>
                        </a:rPr>
                        <a:t>9. Test capability</a:t>
                      </a:r>
                      <a:endParaRPr kumimoji="0" lang="en-GB" sz="2000" b="0" i="0" u="none" strike="noStrike" cap="none" normalizeH="0" baseline="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1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US" sz="2000" b="0" i="0" u="none" strike="noStrike" cap="none" normalizeH="0" baseline="0" dirty="0" smtClean="0">
                          <a:ln>
                            <a:noFill/>
                          </a:ln>
                          <a:solidFill>
                            <a:srgbClr val="000000"/>
                          </a:solidFill>
                          <a:effectLst/>
                          <a:latin typeface="Calibri" pitchFamily="34" charset="0"/>
                          <a:cs typeface="Calibri" pitchFamily="34" charset="0"/>
                        </a:rPr>
                        <a:t>10. Establish ongoing QM </a:t>
                      </a:r>
                      <a:r>
                        <a:rPr kumimoji="0" lang="en-US" sz="2000" b="0" i="0" u="none" strike="noStrike" cap="none" normalizeH="0" baseline="0" dirty="0" err="1" smtClean="0">
                          <a:ln>
                            <a:noFill/>
                          </a:ln>
                          <a:solidFill>
                            <a:srgbClr val="000000"/>
                          </a:solidFill>
                          <a:effectLst/>
                          <a:latin typeface="Calibri" pitchFamily="34" charset="0"/>
                          <a:cs typeface="Calibri" pitchFamily="34" charset="0"/>
                        </a:rPr>
                        <a:t>programme</a:t>
                      </a:r>
                      <a:endParaRPr kumimoji="0" lang="en-GB" sz="2000" b="0" i="0" u="none" strike="noStrike" cap="none" normalizeH="0" baseline="0" dirty="0" smtClean="0">
                        <a:ln>
                          <a:noFill/>
                        </a:ln>
                        <a:solidFill>
                          <a:srgbClr val="000000"/>
                        </a:solidFill>
                        <a:effectLst/>
                        <a:latin typeface="Calibri" pitchFamily="34" charset="0"/>
                        <a:cs typeface="Calibri" pitchFamily="34" charset="0"/>
                      </a:endParaRPr>
                    </a:p>
                  </a:txBody>
                  <a:tcPr marL="99060" marR="99060" marT="45708" marB="457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endParaRPr kumimoji="0" lang="en-US" sz="2000" b="0" i="0" u="none" strike="noStrike" cap="none" normalizeH="0" baseline="0" dirty="0" smtClean="0">
                        <a:ln>
                          <a:noFill/>
                        </a:ln>
                        <a:solidFill>
                          <a:srgbClr val="000000"/>
                        </a:solidFill>
                        <a:effectLst/>
                        <a:latin typeface="Arial" charset="0"/>
                      </a:endParaRPr>
                    </a:p>
                  </a:txBody>
                  <a:tcPr marL="99060" marR="99060" marT="45708" marB="457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18477" name="Oval 44"/>
          <p:cNvSpPr>
            <a:spLocks noChangeArrowheads="1"/>
          </p:cNvSpPr>
          <p:nvPr/>
        </p:nvSpPr>
        <p:spPr bwMode="auto">
          <a:xfrm>
            <a:off x="5778500" y="1752600"/>
            <a:ext cx="247650" cy="228600"/>
          </a:xfrm>
          <a:prstGeom prst="ellipse">
            <a:avLst/>
          </a:prstGeom>
          <a:solidFill>
            <a:srgbClr val="FF0000"/>
          </a:solidFill>
          <a:ln w="12700">
            <a:solidFill>
              <a:srgbClr val="FF0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99CCFF"/>
              </a:buClr>
              <a:buSzPct val="110000"/>
              <a:buChar char="•"/>
              <a:defRPr sz="3200">
                <a:solidFill>
                  <a:srgbClr val="FFFFCC"/>
                </a:solidFill>
                <a:latin typeface="Arial" charset="0"/>
              </a:defRPr>
            </a:lvl1pPr>
            <a:lvl2pPr marL="742950" indent="-285750" eaLnBrk="0" hangingPunct="0">
              <a:spcBef>
                <a:spcPct val="20000"/>
              </a:spcBef>
              <a:buClr>
                <a:srgbClr val="99CCFF"/>
              </a:buClr>
              <a:buSzPct val="110000"/>
              <a:buChar char="•"/>
              <a:defRPr sz="2800">
                <a:solidFill>
                  <a:srgbClr val="FFFFCC"/>
                </a:solidFill>
                <a:latin typeface="Arial" charset="0"/>
              </a:defRPr>
            </a:lvl2pPr>
            <a:lvl3pPr marL="1143000" indent="-228600" eaLnBrk="0" hangingPunct="0">
              <a:spcBef>
                <a:spcPct val="20000"/>
              </a:spcBef>
              <a:buClr>
                <a:srgbClr val="99CCFF"/>
              </a:buClr>
              <a:buSzPct val="110000"/>
              <a:buChar char="•"/>
              <a:defRPr sz="2400">
                <a:solidFill>
                  <a:srgbClr val="FFFFCC"/>
                </a:solidFill>
                <a:latin typeface="Arial" charset="0"/>
              </a:defRPr>
            </a:lvl3pPr>
            <a:lvl4pPr marL="1600200" indent="-228600" eaLnBrk="0" hangingPunct="0">
              <a:spcBef>
                <a:spcPct val="20000"/>
              </a:spcBef>
              <a:buClr>
                <a:srgbClr val="99CCFF"/>
              </a:buClr>
              <a:buSzPct val="110000"/>
              <a:buChar char="–"/>
              <a:defRPr sz="2000">
                <a:solidFill>
                  <a:srgbClr val="FFFFCC"/>
                </a:solidFill>
                <a:latin typeface="Arial" charset="0"/>
              </a:defRPr>
            </a:lvl4pPr>
            <a:lvl5pPr marL="2057400" indent="-228600" eaLnBrk="0" hangingPunct="0">
              <a:spcBef>
                <a:spcPct val="20000"/>
              </a:spcBef>
              <a:buClr>
                <a:srgbClr val="99CCFF"/>
              </a:buClr>
              <a:buSzPct val="110000"/>
              <a:buChar char="»"/>
              <a:defRPr sz="2000">
                <a:solidFill>
                  <a:srgbClr val="FFFFCC"/>
                </a:solidFill>
                <a:latin typeface="Arial" charset="0"/>
              </a:defRPr>
            </a:lvl5pPr>
            <a:lvl6pPr marL="2514600" indent="-228600" eaLnBrk="0" fontAlgn="base" hangingPunct="0">
              <a:spcBef>
                <a:spcPct val="20000"/>
              </a:spcBef>
              <a:spcAft>
                <a:spcPct val="0"/>
              </a:spcAft>
              <a:buClr>
                <a:srgbClr val="99CCFF"/>
              </a:buClr>
              <a:buSzPct val="110000"/>
              <a:buChar char="»"/>
              <a:defRPr sz="2000">
                <a:solidFill>
                  <a:srgbClr val="FFFFCC"/>
                </a:solidFill>
                <a:latin typeface="Arial" charset="0"/>
              </a:defRPr>
            </a:lvl6pPr>
            <a:lvl7pPr marL="2971800" indent="-228600" eaLnBrk="0" fontAlgn="base" hangingPunct="0">
              <a:spcBef>
                <a:spcPct val="20000"/>
              </a:spcBef>
              <a:spcAft>
                <a:spcPct val="0"/>
              </a:spcAft>
              <a:buClr>
                <a:srgbClr val="99CCFF"/>
              </a:buClr>
              <a:buSzPct val="110000"/>
              <a:buChar char="»"/>
              <a:defRPr sz="2000">
                <a:solidFill>
                  <a:srgbClr val="FFFFCC"/>
                </a:solidFill>
                <a:latin typeface="Arial" charset="0"/>
              </a:defRPr>
            </a:lvl7pPr>
            <a:lvl8pPr marL="3429000" indent="-228600" eaLnBrk="0" fontAlgn="base" hangingPunct="0">
              <a:spcBef>
                <a:spcPct val="20000"/>
              </a:spcBef>
              <a:spcAft>
                <a:spcPct val="0"/>
              </a:spcAft>
              <a:buClr>
                <a:srgbClr val="99CCFF"/>
              </a:buClr>
              <a:buSzPct val="110000"/>
              <a:buChar char="»"/>
              <a:defRPr sz="2000">
                <a:solidFill>
                  <a:srgbClr val="FFFFCC"/>
                </a:solidFill>
                <a:latin typeface="Arial" charset="0"/>
              </a:defRPr>
            </a:lvl8pPr>
            <a:lvl9pPr marL="3886200" indent="-228600" eaLnBrk="0" fontAlgn="base" hangingPunct="0">
              <a:spcBef>
                <a:spcPct val="20000"/>
              </a:spcBef>
              <a:spcAft>
                <a:spcPct val="0"/>
              </a:spcAft>
              <a:buClr>
                <a:srgbClr val="99CCFF"/>
              </a:buClr>
              <a:buSzPct val="110000"/>
              <a:buChar char="»"/>
              <a:defRPr sz="2000">
                <a:solidFill>
                  <a:srgbClr val="FFFFCC"/>
                </a:solidFill>
                <a:latin typeface="Arial" charset="0"/>
              </a:defRPr>
            </a:lvl9pPr>
          </a:lstStyle>
          <a:p>
            <a:pPr eaLnBrk="1" hangingPunct="1">
              <a:spcBef>
                <a:spcPct val="0"/>
              </a:spcBef>
              <a:buClrTx/>
              <a:buSzTx/>
              <a:buFontTx/>
              <a:buNone/>
            </a:pPr>
            <a:endParaRPr lang="en-US" altLang="en-US" sz="2600">
              <a:solidFill>
                <a:schemeClr val="tx1"/>
              </a:solidFill>
              <a:latin typeface="Times New Roman" pitchFamily="18" charset="0"/>
            </a:endParaRPr>
          </a:p>
        </p:txBody>
      </p:sp>
      <p:sp>
        <p:nvSpPr>
          <p:cNvPr id="18478" name="Line 45"/>
          <p:cNvSpPr>
            <a:spLocks noChangeShapeType="1"/>
          </p:cNvSpPr>
          <p:nvPr/>
        </p:nvSpPr>
        <p:spPr bwMode="auto">
          <a:xfrm>
            <a:off x="5943600" y="2286000"/>
            <a:ext cx="74295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79" name="Line 46"/>
          <p:cNvSpPr>
            <a:spLocks noChangeShapeType="1"/>
          </p:cNvSpPr>
          <p:nvPr/>
        </p:nvSpPr>
        <p:spPr bwMode="auto">
          <a:xfrm>
            <a:off x="6026150" y="2667000"/>
            <a:ext cx="11557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0" name="Line 47"/>
          <p:cNvSpPr>
            <a:spLocks noChangeShapeType="1"/>
          </p:cNvSpPr>
          <p:nvPr/>
        </p:nvSpPr>
        <p:spPr bwMode="auto">
          <a:xfrm>
            <a:off x="6273800" y="3048000"/>
            <a:ext cx="11557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1" name="Line 48"/>
          <p:cNvSpPr>
            <a:spLocks noChangeShapeType="1"/>
          </p:cNvSpPr>
          <p:nvPr/>
        </p:nvSpPr>
        <p:spPr bwMode="auto">
          <a:xfrm>
            <a:off x="6356350" y="3505200"/>
            <a:ext cx="11557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2" name="Line 49"/>
          <p:cNvSpPr>
            <a:spLocks noChangeShapeType="1"/>
          </p:cNvSpPr>
          <p:nvPr/>
        </p:nvSpPr>
        <p:spPr bwMode="auto">
          <a:xfrm>
            <a:off x="6438900" y="3886200"/>
            <a:ext cx="156845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3" name="Line 50"/>
          <p:cNvSpPr>
            <a:spLocks noChangeShapeType="1"/>
          </p:cNvSpPr>
          <p:nvPr/>
        </p:nvSpPr>
        <p:spPr bwMode="auto">
          <a:xfrm>
            <a:off x="6851650" y="4343400"/>
            <a:ext cx="13208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4" name="Line 51"/>
          <p:cNvSpPr>
            <a:spLocks noChangeShapeType="1"/>
          </p:cNvSpPr>
          <p:nvPr/>
        </p:nvSpPr>
        <p:spPr bwMode="auto">
          <a:xfrm>
            <a:off x="7016750" y="4724400"/>
            <a:ext cx="13208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5" name="Line 52"/>
          <p:cNvSpPr>
            <a:spLocks noChangeShapeType="1"/>
          </p:cNvSpPr>
          <p:nvPr/>
        </p:nvSpPr>
        <p:spPr bwMode="auto">
          <a:xfrm>
            <a:off x="7429500" y="5029200"/>
            <a:ext cx="13208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6" name="Line 53"/>
          <p:cNvSpPr>
            <a:spLocks noChangeShapeType="1"/>
          </p:cNvSpPr>
          <p:nvPr/>
        </p:nvSpPr>
        <p:spPr bwMode="auto">
          <a:xfrm>
            <a:off x="7924800" y="5410200"/>
            <a:ext cx="11557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7" name="Line 54"/>
          <p:cNvSpPr>
            <a:spLocks noChangeShapeType="1"/>
          </p:cNvSpPr>
          <p:nvPr/>
        </p:nvSpPr>
        <p:spPr bwMode="auto">
          <a:xfrm>
            <a:off x="8172450" y="5791200"/>
            <a:ext cx="1155700" cy="0"/>
          </a:xfrm>
          <a:prstGeom prst="line">
            <a:avLst/>
          </a:prstGeom>
          <a:noFill/>
          <a:ln w="38100">
            <a:solidFill>
              <a:srgbClr val="CCEC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88" name="AutoShape 55"/>
          <p:cNvSpPr>
            <a:spLocks noChangeAspect="1" noChangeArrowheads="1"/>
          </p:cNvSpPr>
          <p:nvPr/>
        </p:nvSpPr>
        <p:spPr bwMode="auto">
          <a:xfrm>
            <a:off x="5778500" y="2133600"/>
            <a:ext cx="240771" cy="228600"/>
          </a:xfrm>
          <a:prstGeom prst="triangle">
            <a:avLst>
              <a:gd name="adj" fmla="val 50000"/>
            </a:avLst>
          </a:prstGeom>
          <a:solidFill>
            <a:srgbClr val="FF0000"/>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99CCFF"/>
              </a:buClr>
              <a:buSzPct val="110000"/>
              <a:buChar char="•"/>
              <a:defRPr sz="3200">
                <a:solidFill>
                  <a:srgbClr val="FFFFCC"/>
                </a:solidFill>
                <a:latin typeface="Arial" charset="0"/>
              </a:defRPr>
            </a:lvl1pPr>
            <a:lvl2pPr marL="742950" indent="-285750" eaLnBrk="0" hangingPunct="0">
              <a:spcBef>
                <a:spcPct val="20000"/>
              </a:spcBef>
              <a:buClr>
                <a:srgbClr val="99CCFF"/>
              </a:buClr>
              <a:buSzPct val="110000"/>
              <a:buChar char="•"/>
              <a:defRPr sz="2800">
                <a:solidFill>
                  <a:srgbClr val="FFFFCC"/>
                </a:solidFill>
                <a:latin typeface="Arial" charset="0"/>
              </a:defRPr>
            </a:lvl2pPr>
            <a:lvl3pPr marL="1143000" indent="-228600" eaLnBrk="0" hangingPunct="0">
              <a:spcBef>
                <a:spcPct val="20000"/>
              </a:spcBef>
              <a:buClr>
                <a:srgbClr val="99CCFF"/>
              </a:buClr>
              <a:buSzPct val="110000"/>
              <a:buChar char="•"/>
              <a:defRPr sz="2400">
                <a:solidFill>
                  <a:srgbClr val="FFFFCC"/>
                </a:solidFill>
                <a:latin typeface="Arial" charset="0"/>
              </a:defRPr>
            </a:lvl3pPr>
            <a:lvl4pPr marL="1600200" indent="-228600" eaLnBrk="0" hangingPunct="0">
              <a:spcBef>
                <a:spcPct val="20000"/>
              </a:spcBef>
              <a:buClr>
                <a:srgbClr val="99CCFF"/>
              </a:buClr>
              <a:buSzPct val="110000"/>
              <a:buChar char="–"/>
              <a:defRPr sz="2000">
                <a:solidFill>
                  <a:srgbClr val="FFFFCC"/>
                </a:solidFill>
                <a:latin typeface="Arial" charset="0"/>
              </a:defRPr>
            </a:lvl4pPr>
            <a:lvl5pPr marL="2057400" indent="-228600" eaLnBrk="0" hangingPunct="0">
              <a:spcBef>
                <a:spcPct val="20000"/>
              </a:spcBef>
              <a:buClr>
                <a:srgbClr val="99CCFF"/>
              </a:buClr>
              <a:buSzPct val="110000"/>
              <a:buChar char="»"/>
              <a:defRPr sz="2000">
                <a:solidFill>
                  <a:srgbClr val="FFFFCC"/>
                </a:solidFill>
                <a:latin typeface="Arial" charset="0"/>
              </a:defRPr>
            </a:lvl5pPr>
            <a:lvl6pPr marL="2514600" indent="-228600" eaLnBrk="0" fontAlgn="base" hangingPunct="0">
              <a:spcBef>
                <a:spcPct val="20000"/>
              </a:spcBef>
              <a:spcAft>
                <a:spcPct val="0"/>
              </a:spcAft>
              <a:buClr>
                <a:srgbClr val="99CCFF"/>
              </a:buClr>
              <a:buSzPct val="110000"/>
              <a:buChar char="»"/>
              <a:defRPr sz="2000">
                <a:solidFill>
                  <a:srgbClr val="FFFFCC"/>
                </a:solidFill>
                <a:latin typeface="Arial" charset="0"/>
              </a:defRPr>
            </a:lvl6pPr>
            <a:lvl7pPr marL="2971800" indent="-228600" eaLnBrk="0" fontAlgn="base" hangingPunct="0">
              <a:spcBef>
                <a:spcPct val="20000"/>
              </a:spcBef>
              <a:spcAft>
                <a:spcPct val="0"/>
              </a:spcAft>
              <a:buClr>
                <a:srgbClr val="99CCFF"/>
              </a:buClr>
              <a:buSzPct val="110000"/>
              <a:buChar char="»"/>
              <a:defRPr sz="2000">
                <a:solidFill>
                  <a:srgbClr val="FFFFCC"/>
                </a:solidFill>
                <a:latin typeface="Arial" charset="0"/>
              </a:defRPr>
            </a:lvl7pPr>
            <a:lvl8pPr marL="3429000" indent="-228600" eaLnBrk="0" fontAlgn="base" hangingPunct="0">
              <a:spcBef>
                <a:spcPct val="20000"/>
              </a:spcBef>
              <a:spcAft>
                <a:spcPct val="0"/>
              </a:spcAft>
              <a:buClr>
                <a:srgbClr val="99CCFF"/>
              </a:buClr>
              <a:buSzPct val="110000"/>
              <a:buChar char="»"/>
              <a:defRPr sz="2000">
                <a:solidFill>
                  <a:srgbClr val="FFFFCC"/>
                </a:solidFill>
                <a:latin typeface="Arial" charset="0"/>
              </a:defRPr>
            </a:lvl8pPr>
            <a:lvl9pPr marL="3886200" indent="-228600" eaLnBrk="0" fontAlgn="base" hangingPunct="0">
              <a:spcBef>
                <a:spcPct val="20000"/>
              </a:spcBef>
              <a:spcAft>
                <a:spcPct val="0"/>
              </a:spcAft>
              <a:buClr>
                <a:srgbClr val="99CCFF"/>
              </a:buClr>
              <a:buSzPct val="110000"/>
              <a:buChar char="»"/>
              <a:defRPr sz="2000">
                <a:solidFill>
                  <a:srgbClr val="FFFFCC"/>
                </a:solidFill>
                <a:latin typeface="Arial" charset="0"/>
              </a:defRPr>
            </a:lvl9pPr>
          </a:lstStyle>
          <a:p>
            <a:pPr eaLnBrk="1" hangingPunct="1">
              <a:spcBef>
                <a:spcPct val="0"/>
              </a:spcBef>
              <a:buClrTx/>
              <a:buSzTx/>
              <a:buFontTx/>
              <a:buNone/>
            </a:pPr>
            <a:endParaRPr lang="en-US" altLang="en-US" sz="2600">
              <a:solidFill>
                <a:schemeClr val="tx1"/>
              </a:solidFill>
              <a:latin typeface="Times New Roman" pitchFamily="18" charset="0"/>
            </a:endParaRPr>
          </a:p>
        </p:txBody>
      </p:sp>
      <p:sp>
        <p:nvSpPr>
          <p:cNvPr id="18489" name="AutoShape 56"/>
          <p:cNvSpPr>
            <a:spLocks noChangeAspect="1" noChangeArrowheads="1"/>
          </p:cNvSpPr>
          <p:nvPr/>
        </p:nvSpPr>
        <p:spPr bwMode="auto">
          <a:xfrm>
            <a:off x="5861050" y="2514600"/>
            <a:ext cx="240771" cy="228600"/>
          </a:xfrm>
          <a:prstGeom prst="triangle">
            <a:avLst>
              <a:gd name="adj" fmla="val 50000"/>
            </a:avLst>
          </a:prstGeom>
          <a:solidFill>
            <a:srgbClr val="FF0000"/>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99CCFF"/>
              </a:buClr>
              <a:buSzPct val="110000"/>
              <a:buChar char="•"/>
              <a:defRPr sz="3200">
                <a:solidFill>
                  <a:srgbClr val="FFFFCC"/>
                </a:solidFill>
                <a:latin typeface="Arial" charset="0"/>
              </a:defRPr>
            </a:lvl1pPr>
            <a:lvl2pPr marL="742950" indent="-285750" eaLnBrk="0" hangingPunct="0">
              <a:spcBef>
                <a:spcPct val="20000"/>
              </a:spcBef>
              <a:buClr>
                <a:srgbClr val="99CCFF"/>
              </a:buClr>
              <a:buSzPct val="110000"/>
              <a:buChar char="•"/>
              <a:defRPr sz="2800">
                <a:solidFill>
                  <a:srgbClr val="FFFFCC"/>
                </a:solidFill>
                <a:latin typeface="Arial" charset="0"/>
              </a:defRPr>
            </a:lvl2pPr>
            <a:lvl3pPr marL="1143000" indent="-228600" eaLnBrk="0" hangingPunct="0">
              <a:spcBef>
                <a:spcPct val="20000"/>
              </a:spcBef>
              <a:buClr>
                <a:srgbClr val="99CCFF"/>
              </a:buClr>
              <a:buSzPct val="110000"/>
              <a:buChar char="•"/>
              <a:defRPr sz="2400">
                <a:solidFill>
                  <a:srgbClr val="FFFFCC"/>
                </a:solidFill>
                <a:latin typeface="Arial" charset="0"/>
              </a:defRPr>
            </a:lvl3pPr>
            <a:lvl4pPr marL="1600200" indent="-228600" eaLnBrk="0" hangingPunct="0">
              <a:spcBef>
                <a:spcPct val="20000"/>
              </a:spcBef>
              <a:buClr>
                <a:srgbClr val="99CCFF"/>
              </a:buClr>
              <a:buSzPct val="110000"/>
              <a:buChar char="–"/>
              <a:defRPr sz="2000">
                <a:solidFill>
                  <a:srgbClr val="FFFFCC"/>
                </a:solidFill>
                <a:latin typeface="Arial" charset="0"/>
              </a:defRPr>
            </a:lvl4pPr>
            <a:lvl5pPr marL="2057400" indent="-228600" eaLnBrk="0" hangingPunct="0">
              <a:spcBef>
                <a:spcPct val="20000"/>
              </a:spcBef>
              <a:buClr>
                <a:srgbClr val="99CCFF"/>
              </a:buClr>
              <a:buSzPct val="110000"/>
              <a:buChar char="»"/>
              <a:defRPr sz="2000">
                <a:solidFill>
                  <a:srgbClr val="FFFFCC"/>
                </a:solidFill>
                <a:latin typeface="Arial" charset="0"/>
              </a:defRPr>
            </a:lvl5pPr>
            <a:lvl6pPr marL="2514600" indent="-228600" eaLnBrk="0" fontAlgn="base" hangingPunct="0">
              <a:spcBef>
                <a:spcPct val="20000"/>
              </a:spcBef>
              <a:spcAft>
                <a:spcPct val="0"/>
              </a:spcAft>
              <a:buClr>
                <a:srgbClr val="99CCFF"/>
              </a:buClr>
              <a:buSzPct val="110000"/>
              <a:buChar char="»"/>
              <a:defRPr sz="2000">
                <a:solidFill>
                  <a:srgbClr val="FFFFCC"/>
                </a:solidFill>
                <a:latin typeface="Arial" charset="0"/>
              </a:defRPr>
            </a:lvl6pPr>
            <a:lvl7pPr marL="2971800" indent="-228600" eaLnBrk="0" fontAlgn="base" hangingPunct="0">
              <a:spcBef>
                <a:spcPct val="20000"/>
              </a:spcBef>
              <a:spcAft>
                <a:spcPct val="0"/>
              </a:spcAft>
              <a:buClr>
                <a:srgbClr val="99CCFF"/>
              </a:buClr>
              <a:buSzPct val="110000"/>
              <a:buChar char="»"/>
              <a:defRPr sz="2000">
                <a:solidFill>
                  <a:srgbClr val="FFFFCC"/>
                </a:solidFill>
                <a:latin typeface="Arial" charset="0"/>
              </a:defRPr>
            </a:lvl7pPr>
            <a:lvl8pPr marL="3429000" indent="-228600" eaLnBrk="0" fontAlgn="base" hangingPunct="0">
              <a:spcBef>
                <a:spcPct val="20000"/>
              </a:spcBef>
              <a:spcAft>
                <a:spcPct val="0"/>
              </a:spcAft>
              <a:buClr>
                <a:srgbClr val="99CCFF"/>
              </a:buClr>
              <a:buSzPct val="110000"/>
              <a:buChar char="»"/>
              <a:defRPr sz="2000">
                <a:solidFill>
                  <a:srgbClr val="FFFFCC"/>
                </a:solidFill>
                <a:latin typeface="Arial" charset="0"/>
              </a:defRPr>
            </a:lvl8pPr>
            <a:lvl9pPr marL="3886200" indent="-228600" eaLnBrk="0" fontAlgn="base" hangingPunct="0">
              <a:spcBef>
                <a:spcPct val="20000"/>
              </a:spcBef>
              <a:spcAft>
                <a:spcPct val="0"/>
              </a:spcAft>
              <a:buClr>
                <a:srgbClr val="99CCFF"/>
              </a:buClr>
              <a:buSzPct val="110000"/>
              <a:buChar char="»"/>
              <a:defRPr sz="2000">
                <a:solidFill>
                  <a:srgbClr val="FFFFCC"/>
                </a:solidFill>
                <a:latin typeface="Arial" charset="0"/>
              </a:defRPr>
            </a:lvl9pPr>
          </a:lstStyle>
          <a:p>
            <a:pPr eaLnBrk="1" hangingPunct="1">
              <a:spcBef>
                <a:spcPct val="0"/>
              </a:spcBef>
              <a:buClrTx/>
              <a:buSzTx/>
              <a:buFontTx/>
              <a:buNone/>
            </a:pPr>
            <a:endParaRPr lang="en-US" altLang="en-US" sz="2600">
              <a:solidFill>
                <a:schemeClr val="tx1"/>
              </a:solidFill>
              <a:latin typeface="Times New Roman" pitchFamily="18" charset="0"/>
            </a:endParaRPr>
          </a:p>
        </p:txBody>
      </p:sp>
      <p:sp>
        <p:nvSpPr>
          <p:cNvPr id="18490" name="AutoShape 57"/>
          <p:cNvSpPr>
            <a:spLocks noChangeAspect="1" noChangeArrowheads="1"/>
          </p:cNvSpPr>
          <p:nvPr/>
        </p:nvSpPr>
        <p:spPr bwMode="auto">
          <a:xfrm>
            <a:off x="6108700" y="2895600"/>
            <a:ext cx="240771" cy="228600"/>
          </a:xfrm>
          <a:prstGeom prst="triangle">
            <a:avLst>
              <a:gd name="adj" fmla="val 50000"/>
            </a:avLst>
          </a:prstGeom>
          <a:solidFill>
            <a:srgbClr val="FF0000"/>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99CCFF"/>
              </a:buClr>
              <a:buSzPct val="110000"/>
              <a:buChar char="•"/>
              <a:defRPr sz="3200">
                <a:solidFill>
                  <a:srgbClr val="FFFFCC"/>
                </a:solidFill>
                <a:latin typeface="Arial" charset="0"/>
              </a:defRPr>
            </a:lvl1pPr>
            <a:lvl2pPr marL="742950" indent="-285750" eaLnBrk="0" hangingPunct="0">
              <a:spcBef>
                <a:spcPct val="20000"/>
              </a:spcBef>
              <a:buClr>
                <a:srgbClr val="99CCFF"/>
              </a:buClr>
              <a:buSzPct val="110000"/>
              <a:buChar char="•"/>
              <a:defRPr sz="2800">
                <a:solidFill>
                  <a:srgbClr val="FFFFCC"/>
                </a:solidFill>
                <a:latin typeface="Arial" charset="0"/>
              </a:defRPr>
            </a:lvl2pPr>
            <a:lvl3pPr marL="1143000" indent="-228600" eaLnBrk="0" hangingPunct="0">
              <a:spcBef>
                <a:spcPct val="20000"/>
              </a:spcBef>
              <a:buClr>
                <a:srgbClr val="99CCFF"/>
              </a:buClr>
              <a:buSzPct val="110000"/>
              <a:buChar char="•"/>
              <a:defRPr sz="2400">
                <a:solidFill>
                  <a:srgbClr val="FFFFCC"/>
                </a:solidFill>
                <a:latin typeface="Arial" charset="0"/>
              </a:defRPr>
            </a:lvl3pPr>
            <a:lvl4pPr marL="1600200" indent="-228600" eaLnBrk="0" hangingPunct="0">
              <a:spcBef>
                <a:spcPct val="20000"/>
              </a:spcBef>
              <a:buClr>
                <a:srgbClr val="99CCFF"/>
              </a:buClr>
              <a:buSzPct val="110000"/>
              <a:buChar char="–"/>
              <a:defRPr sz="2000">
                <a:solidFill>
                  <a:srgbClr val="FFFFCC"/>
                </a:solidFill>
                <a:latin typeface="Arial" charset="0"/>
              </a:defRPr>
            </a:lvl4pPr>
            <a:lvl5pPr marL="2057400" indent="-228600" eaLnBrk="0" hangingPunct="0">
              <a:spcBef>
                <a:spcPct val="20000"/>
              </a:spcBef>
              <a:buClr>
                <a:srgbClr val="99CCFF"/>
              </a:buClr>
              <a:buSzPct val="110000"/>
              <a:buChar char="»"/>
              <a:defRPr sz="2000">
                <a:solidFill>
                  <a:srgbClr val="FFFFCC"/>
                </a:solidFill>
                <a:latin typeface="Arial" charset="0"/>
              </a:defRPr>
            </a:lvl5pPr>
            <a:lvl6pPr marL="2514600" indent="-228600" eaLnBrk="0" fontAlgn="base" hangingPunct="0">
              <a:spcBef>
                <a:spcPct val="20000"/>
              </a:spcBef>
              <a:spcAft>
                <a:spcPct val="0"/>
              </a:spcAft>
              <a:buClr>
                <a:srgbClr val="99CCFF"/>
              </a:buClr>
              <a:buSzPct val="110000"/>
              <a:buChar char="»"/>
              <a:defRPr sz="2000">
                <a:solidFill>
                  <a:srgbClr val="FFFFCC"/>
                </a:solidFill>
                <a:latin typeface="Arial" charset="0"/>
              </a:defRPr>
            </a:lvl6pPr>
            <a:lvl7pPr marL="2971800" indent="-228600" eaLnBrk="0" fontAlgn="base" hangingPunct="0">
              <a:spcBef>
                <a:spcPct val="20000"/>
              </a:spcBef>
              <a:spcAft>
                <a:spcPct val="0"/>
              </a:spcAft>
              <a:buClr>
                <a:srgbClr val="99CCFF"/>
              </a:buClr>
              <a:buSzPct val="110000"/>
              <a:buChar char="»"/>
              <a:defRPr sz="2000">
                <a:solidFill>
                  <a:srgbClr val="FFFFCC"/>
                </a:solidFill>
                <a:latin typeface="Arial" charset="0"/>
              </a:defRPr>
            </a:lvl7pPr>
            <a:lvl8pPr marL="3429000" indent="-228600" eaLnBrk="0" fontAlgn="base" hangingPunct="0">
              <a:spcBef>
                <a:spcPct val="20000"/>
              </a:spcBef>
              <a:spcAft>
                <a:spcPct val="0"/>
              </a:spcAft>
              <a:buClr>
                <a:srgbClr val="99CCFF"/>
              </a:buClr>
              <a:buSzPct val="110000"/>
              <a:buChar char="»"/>
              <a:defRPr sz="2000">
                <a:solidFill>
                  <a:srgbClr val="FFFFCC"/>
                </a:solidFill>
                <a:latin typeface="Arial" charset="0"/>
              </a:defRPr>
            </a:lvl8pPr>
            <a:lvl9pPr marL="3886200" indent="-228600" eaLnBrk="0" fontAlgn="base" hangingPunct="0">
              <a:spcBef>
                <a:spcPct val="20000"/>
              </a:spcBef>
              <a:spcAft>
                <a:spcPct val="0"/>
              </a:spcAft>
              <a:buClr>
                <a:srgbClr val="99CCFF"/>
              </a:buClr>
              <a:buSzPct val="110000"/>
              <a:buChar char="»"/>
              <a:defRPr sz="2000">
                <a:solidFill>
                  <a:srgbClr val="FFFFCC"/>
                </a:solidFill>
                <a:latin typeface="Arial" charset="0"/>
              </a:defRPr>
            </a:lvl9pPr>
          </a:lstStyle>
          <a:p>
            <a:pPr eaLnBrk="1" hangingPunct="1">
              <a:spcBef>
                <a:spcPct val="0"/>
              </a:spcBef>
              <a:buClrTx/>
              <a:buSzTx/>
              <a:buFontTx/>
              <a:buNone/>
            </a:pPr>
            <a:endParaRPr lang="en-US" altLang="en-US" sz="2600">
              <a:solidFill>
                <a:schemeClr val="tx1"/>
              </a:solidFill>
              <a:latin typeface="Times New Roman" pitchFamily="18" charset="0"/>
            </a:endParaRPr>
          </a:p>
        </p:txBody>
      </p:sp>
      <p:sp>
        <p:nvSpPr>
          <p:cNvPr id="18491" name="AutoShape 58"/>
          <p:cNvSpPr>
            <a:spLocks noChangeAspect="1" noChangeArrowheads="1"/>
          </p:cNvSpPr>
          <p:nvPr/>
        </p:nvSpPr>
        <p:spPr bwMode="auto">
          <a:xfrm>
            <a:off x="6191250" y="3352800"/>
            <a:ext cx="240771" cy="228600"/>
          </a:xfrm>
          <a:prstGeom prst="triangle">
            <a:avLst>
              <a:gd name="adj" fmla="val 50000"/>
            </a:avLst>
          </a:prstGeom>
          <a:solidFill>
            <a:srgbClr val="FF0000"/>
          </a:solidFill>
          <a:ln w="12700">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99CCFF"/>
              </a:buClr>
              <a:buSzPct val="110000"/>
              <a:buChar char="•"/>
              <a:defRPr sz="3200">
                <a:solidFill>
                  <a:srgbClr val="FFFFCC"/>
                </a:solidFill>
                <a:latin typeface="Arial" charset="0"/>
              </a:defRPr>
            </a:lvl1pPr>
            <a:lvl2pPr marL="742950" indent="-285750" eaLnBrk="0" hangingPunct="0">
              <a:spcBef>
                <a:spcPct val="20000"/>
              </a:spcBef>
              <a:buClr>
                <a:srgbClr val="99CCFF"/>
              </a:buClr>
              <a:buSzPct val="110000"/>
              <a:buChar char="•"/>
              <a:defRPr sz="2800">
                <a:solidFill>
                  <a:srgbClr val="FFFFCC"/>
                </a:solidFill>
                <a:latin typeface="Arial" charset="0"/>
              </a:defRPr>
            </a:lvl2pPr>
            <a:lvl3pPr marL="1143000" indent="-228600" eaLnBrk="0" hangingPunct="0">
              <a:spcBef>
                <a:spcPct val="20000"/>
              </a:spcBef>
              <a:buClr>
                <a:srgbClr val="99CCFF"/>
              </a:buClr>
              <a:buSzPct val="110000"/>
              <a:buChar char="•"/>
              <a:defRPr sz="2400">
                <a:solidFill>
                  <a:srgbClr val="FFFFCC"/>
                </a:solidFill>
                <a:latin typeface="Arial" charset="0"/>
              </a:defRPr>
            </a:lvl3pPr>
            <a:lvl4pPr marL="1600200" indent="-228600" eaLnBrk="0" hangingPunct="0">
              <a:spcBef>
                <a:spcPct val="20000"/>
              </a:spcBef>
              <a:buClr>
                <a:srgbClr val="99CCFF"/>
              </a:buClr>
              <a:buSzPct val="110000"/>
              <a:buChar char="–"/>
              <a:defRPr sz="2000">
                <a:solidFill>
                  <a:srgbClr val="FFFFCC"/>
                </a:solidFill>
                <a:latin typeface="Arial" charset="0"/>
              </a:defRPr>
            </a:lvl4pPr>
            <a:lvl5pPr marL="2057400" indent="-228600" eaLnBrk="0" hangingPunct="0">
              <a:spcBef>
                <a:spcPct val="20000"/>
              </a:spcBef>
              <a:buClr>
                <a:srgbClr val="99CCFF"/>
              </a:buClr>
              <a:buSzPct val="110000"/>
              <a:buChar char="»"/>
              <a:defRPr sz="2000">
                <a:solidFill>
                  <a:srgbClr val="FFFFCC"/>
                </a:solidFill>
                <a:latin typeface="Arial" charset="0"/>
              </a:defRPr>
            </a:lvl5pPr>
            <a:lvl6pPr marL="2514600" indent="-228600" eaLnBrk="0" fontAlgn="base" hangingPunct="0">
              <a:spcBef>
                <a:spcPct val="20000"/>
              </a:spcBef>
              <a:spcAft>
                <a:spcPct val="0"/>
              </a:spcAft>
              <a:buClr>
                <a:srgbClr val="99CCFF"/>
              </a:buClr>
              <a:buSzPct val="110000"/>
              <a:buChar char="»"/>
              <a:defRPr sz="2000">
                <a:solidFill>
                  <a:srgbClr val="FFFFCC"/>
                </a:solidFill>
                <a:latin typeface="Arial" charset="0"/>
              </a:defRPr>
            </a:lvl6pPr>
            <a:lvl7pPr marL="2971800" indent="-228600" eaLnBrk="0" fontAlgn="base" hangingPunct="0">
              <a:spcBef>
                <a:spcPct val="20000"/>
              </a:spcBef>
              <a:spcAft>
                <a:spcPct val="0"/>
              </a:spcAft>
              <a:buClr>
                <a:srgbClr val="99CCFF"/>
              </a:buClr>
              <a:buSzPct val="110000"/>
              <a:buChar char="»"/>
              <a:defRPr sz="2000">
                <a:solidFill>
                  <a:srgbClr val="FFFFCC"/>
                </a:solidFill>
                <a:latin typeface="Arial" charset="0"/>
              </a:defRPr>
            </a:lvl7pPr>
            <a:lvl8pPr marL="3429000" indent="-228600" eaLnBrk="0" fontAlgn="base" hangingPunct="0">
              <a:spcBef>
                <a:spcPct val="20000"/>
              </a:spcBef>
              <a:spcAft>
                <a:spcPct val="0"/>
              </a:spcAft>
              <a:buClr>
                <a:srgbClr val="99CCFF"/>
              </a:buClr>
              <a:buSzPct val="110000"/>
              <a:buChar char="»"/>
              <a:defRPr sz="2000">
                <a:solidFill>
                  <a:srgbClr val="FFFFCC"/>
                </a:solidFill>
                <a:latin typeface="Arial" charset="0"/>
              </a:defRPr>
            </a:lvl8pPr>
            <a:lvl9pPr marL="3886200" indent="-228600" eaLnBrk="0" fontAlgn="base" hangingPunct="0">
              <a:spcBef>
                <a:spcPct val="20000"/>
              </a:spcBef>
              <a:spcAft>
                <a:spcPct val="0"/>
              </a:spcAft>
              <a:buClr>
                <a:srgbClr val="99CCFF"/>
              </a:buClr>
              <a:buSzPct val="110000"/>
              <a:buChar char="»"/>
              <a:defRPr sz="2000">
                <a:solidFill>
                  <a:srgbClr val="FFFFCC"/>
                </a:solidFill>
                <a:latin typeface="Arial" charset="0"/>
              </a:defRPr>
            </a:lvl9pPr>
          </a:lstStyle>
          <a:p>
            <a:pPr eaLnBrk="1" hangingPunct="1">
              <a:spcBef>
                <a:spcPct val="0"/>
              </a:spcBef>
              <a:buClrTx/>
              <a:buSzTx/>
              <a:buFontTx/>
              <a:buNone/>
            </a:pPr>
            <a:endParaRPr lang="en-US" altLang="en-US" sz="2600">
              <a:solidFill>
                <a:schemeClr val="tx1"/>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
          <p:cNvSpPr>
            <a:spLocks noGrp="1" noChangeArrowheads="1"/>
          </p:cNvSpPr>
          <p:nvPr>
            <p:ph type="title"/>
          </p:nvPr>
        </p:nvSpPr>
        <p:spPr/>
        <p:txBody>
          <a:bodyPr/>
          <a:lstStyle/>
          <a:p>
            <a:r>
              <a:rPr lang="en-GB" altLang="en-US" dirty="0" smtClean="0"/>
              <a:t>Establishing response capabilities</a:t>
            </a:r>
            <a:endParaRPr lang="en-GB" altLang="en-US" dirty="0"/>
          </a:p>
        </p:txBody>
      </p:sp>
      <p:sp>
        <p:nvSpPr>
          <p:cNvPr id="43012" name="Rectangle 5"/>
          <p:cNvSpPr>
            <a:spLocks noGrp="1" noChangeArrowheads="1"/>
          </p:cNvSpPr>
          <p:nvPr>
            <p:ph type="body" idx="1"/>
          </p:nvPr>
        </p:nvSpPr>
        <p:spPr>
          <a:xfrm>
            <a:off x="150312" y="1465545"/>
            <a:ext cx="9569688" cy="5014454"/>
          </a:xfrm>
        </p:spPr>
        <p:txBody>
          <a:bodyPr>
            <a:noAutofit/>
          </a:bodyPr>
          <a:lstStyle/>
          <a:p>
            <a:pPr>
              <a:spcAft>
                <a:spcPts val="600"/>
              </a:spcAft>
            </a:pPr>
            <a:r>
              <a:rPr lang="en-GB" altLang="en-US" dirty="0" smtClean="0"/>
              <a:t>Operators and response organizations involved in the NREP have to develop detailed emergency response plans to fulfil their responsibilities, in close coordination </a:t>
            </a:r>
          </a:p>
          <a:p>
            <a:pPr>
              <a:spcAft>
                <a:spcPts val="600"/>
              </a:spcAft>
            </a:pPr>
            <a:r>
              <a:rPr lang="en-GB" altLang="en-US" dirty="0" smtClean="0"/>
              <a:t>All organizations develop arrangements, functional elements and infrastructure capabilities to address their roles and responsibilities and implement the NREP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Key points</a:t>
            </a:r>
            <a:endParaRPr lang="en-GB" dirty="0"/>
          </a:p>
        </p:txBody>
      </p:sp>
      <p:sp>
        <p:nvSpPr>
          <p:cNvPr id="3" name="Content Placeholder 2"/>
          <p:cNvSpPr>
            <a:spLocks noGrp="1"/>
          </p:cNvSpPr>
          <p:nvPr>
            <p:ph idx="1"/>
          </p:nvPr>
        </p:nvSpPr>
        <p:spPr>
          <a:xfrm>
            <a:off x="180000" y="1127760"/>
            <a:ext cx="9540000" cy="5352239"/>
          </a:xfrm>
        </p:spPr>
        <p:txBody>
          <a:bodyPr>
            <a:normAutofit lnSpcReduction="10000"/>
          </a:bodyPr>
          <a:lstStyle/>
          <a:p>
            <a:r>
              <a:rPr lang="en-US" dirty="0" smtClean="0"/>
              <a:t>Primary role of dose calculations: </a:t>
            </a:r>
          </a:p>
          <a:p>
            <a:pPr lvl="1"/>
            <a:r>
              <a:rPr lang="en-US" dirty="0" smtClean="0"/>
              <a:t>to determine required protective actions in early and long-term phase or</a:t>
            </a:r>
          </a:p>
          <a:p>
            <a:pPr lvl="1"/>
            <a:r>
              <a:rPr lang="en-US" dirty="0" smtClean="0"/>
              <a:t>to support the analysis that no action is required;</a:t>
            </a:r>
          </a:p>
          <a:p>
            <a:pPr lvl="1"/>
            <a:r>
              <a:rPr lang="en-GB" altLang="en-US" dirty="0" smtClean="0"/>
              <a:t>models are best used at the planning stage for developing protection strategies</a:t>
            </a:r>
            <a:endParaRPr lang="en-US" dirty="0" smtClean="0"/>
          </a:p>
          <a:p>
            <a:r>
              <a:rPr lang="en-US" dirty="0" smtClean="0"/>
              <a:t>In order to meet the response goals, a sound </a:t>
            </a:r>
            <a:r>
              <a:rPr lang="en-US" dirty="0" err="1" smtClean="0"/>
              <a:t>programme</a:t>
            </a:r>
            <a:r>
              <a:rPr lang="en-US" dirty="0" smtClean="0"/>
              <a:t> for emergency preparedness has to be in place</a:t>
            </a:r>
          </a:p>
          <a:p>
            <a:r>
              <a:rPr lang="en-US" dirty="0" smtClean="0"/>
              <a:t>A comprehensive planning basis should be developed before establishing emergency response capabilities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67</a:t>
            </a:fld>
            <a:endParaRPr lang="en-US" dirty="0"/>
          </a:p>
        </p:txBody>
      </p:sp>
    </p:spTree>
    <p:extLst>
      <p:ext uri="{BB962C8B-B14F-4D97-AF65-F5344CB8AC3E}">
        <p14:creationId xmlns:p14="http://schemas.microsoft.com/office/powerpoint/2010/main" val="18465144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References</a:t>
            </a:r>
            <a:endParaRPr lang="en-GB" dirty="0"/>
          </a:p>
        </p:txBody>
      </p:sp>
      <p:sp>
        <p:nvSpPr>
          <p:cNvPr id="3" name="Content Placeholder 2"/>
          <p:cNvSpPr>
            <a:spLocks noGrp="1"/>
          </p:cNvSpPr>
          <p:nvPr>
            <p:ph idx="1"/>
          </p:nvPr>
        </p:nvSpPr>
        <p:spPr>
          <a:xfrm>
            <a:off x="180000" y="1097280"/>
            <a:ext cx="9540000" cy="5382719"/>
          </a:xfrm>
        </p:spPr>
        <p:txBody>
          <a:bodyPr>
            <a:normAutofit fontScale="85000" lnSpcReduction="20000"/>
          </a:bodyPr>
          <a:lstStyle/>
          <a:p>
            <a:r>
              <a:rPr lang="en-GB" altLang="en-US" dirty="0" smtClean="0"/>
              <a:t>IAEA SF-1 (2006)</a:t>
            </a:r>
            <a:r>
              <a:rPr lang="en-GB" altLang="ko-KR" dirty="0" smtClean="0">
                <a:ea typeface="Gulim" pitchFamily="34" charset="-127"/>
              </a:rPr>
              <a:t> </a:t>
            </a:r>
          </a:p>
          <a:p>
            <a:r>
              <a:rPr lang="en-GB" altLang="ko-KR" dirty="0" smtClean="0">
                <a:ea typeface="Gulim" pitchFamily="34" charset="-127"/>
              </a:rPr>
              <a:t>IAEA GSR Part 7</a:t>
            </a:r>
          </a:p>
          <a:p>
            <a:r>
              <a:rPr lang="en-GB" altLang="en-US" dirty="0" smtClean="0"/>
              <a:t>IAEA GSR Part 3 (2014)</a:t>
            </a:r>
          </a:p>
          <a:p>
            <a:r>
              <a:rPr lang="en-GB" altLang="ko-KR" dirty="0" smtClean="0">
                <a:ea typeface="Gulim" pitchFamily="34" charset="-127"/>
              </a:rPr>
              <a:t>IAEA GSG-2 (2011)</a:t>
            </a:r>
          </a:p>
          <a:p>
            <a:r>
              <a:rPr lang="en-GB" altLang="ko-KR" dirty="0" smtClean="0"/>
              <a:t>IAEA GS-G-2.1 (2007)</a:t>
            </a:r>
          </a:p>
          <a:p>
            <a:r>
              <a:rPr lang="en-GB" altLang="en-US" dirty="0" smtClean="0"/>
              <a:t>ICRP Publication 103</a:t>
            </a:r>
          </a:p>
          <a:p>
            <a:r>
              <a:rPr lang="en-GB" altLang="en-US" dirty="0" smtClean="0"/>
              <a:t>ICRP Publication 109</a:t>
            </a:r>
          </a:p>
          <a:p>
            <a:r>
              <a:rPr lang="en-GB" dirty="0" smtClean="0"/>
              <a:t>IAEA EPR-NPP Public Protective Actions (2013)</a:t>
            </a:r>
          </a:p>
          <a:p>
            <a:r>
              <a:rPr lang="en-GB" altLang="ko-KR" dirty="0" smtClean="0"/>
              <a:t>IAEA EPR-Method (2003)</a:t>
            </a:r>
          </a:p>
          <a:p>
            <a:r>
              <a:rPr lang="en-US" dirty="0" smtClean="0"/>
              <a:t>IAEA TECDOC-1162 (2000)</a:t>
            </a:r>
            <a:r>
              <a:rPr lang="en-GB" dirty="0" smtClean="0"/>
              <a:t> </a:t>
            </a:r>
          </a:p>
          <a:p>
            <a:r>
              <a:rPr lang="en-GB" dirty="0" smtClean="0"/>
              <a:t>IAEA TECDOC-955 (1997)</a:t>
            </a:r>
          </a:p>
          <a:p>
            <a:r>
              <a:rPr lang="en-GB" altLang="ko-KR" dirty="0" smtClean="0"/>
              <a:t>NUREG 0396</a:t>
            </a:r>
          </a:p>
          <a:p>
            <a:r>
              <a:rPr lang="en-GB" altLang="ko-KR" dirty="0" smtClean="0"/>
              <a:t>NUREG 1150</a:t>
            </a:r>
            <a:endParaRPr lang="en-GB" dirty="0" smtClean="0"/>
          </a:p>
          <a:p>
            <a:endParaRPr lang="en-US" dirty="0" smtClean="0"/>
          </a:p>
        </p:txBody>
      </p:sp>
      <p:sp>
        <p:nvSpPr>
          <p:cNvPr id="6" name="Slide Number Placeholder 5"/>
          <p:cNvSpPr>
            <a:spLocks noGrp="1"/>
          </p:cNvSpPr>
          <p:nvPr>
            <p:ph type="sldNum" sz="quarter" idx="12"/>
          </p:nvPr>
        </p:nvSpPr>
        <p:spPr/>
        <p:txBody>
          <a:bodyPr/>
          <a:lstStyle/>
          <a:p>
            <a:fld id="{23A0628E-C12F-4F8C-9895-BCD5E30100D3}" type="slidenum">
              <a:rPr lang="en-US" smtClean="0"/>
              <a:pPr/>
              <a:t>68</a:t>
            </a:fld>
            <a:endParaRPr lang="en-US" dirty="0"/>
          </a:p>
        </p:txBody>
      </p:sp>
    </p:spTree>
    <p:extLst>
      <p:ext uri="{BB962C8B-B14F-4D97-AF65-F5344CB8AC3E}">
        <p14:creationId xmlns:p14="http://schemas.microsoft.com/office/powerpoint/2010/main" val="15647478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
        <p:nvSpPr>
          <p:cNvPr id="4" name="Title 3"/>
          <p:cNvSpPr>
            <a:spLocks noGrp="1"/>
          </p:cNvSpPr>
          <p:nvPr>
            <p:ph type="ctrTitle"/>
          </p:nvPr>
        </p:nvSpPr>
        <p:spPr/>
        <p:txBody>
          <a:bodyPr/>
          <a:lstStyle/>
          <a:p>
            <a:endParaRPr lang="en-US"/>
          </a:p>
        </p:txBody>
      </p:sp>
    </p:spTree>
    <p:extLst>
      <p:ext uri="{BB962C8B-B14F-4D97-AF65-F5344CB8AC3E}">
        <p14:creationId xmlns:p14="http://schemas.microsoft.com/office/powerpoint/2010/main" val="231638427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ltLang="en-US" dirty="0" smtClean="0"/>
              <a:t>Discussions on Unit 1</a:t>
            </a:r>
            <a:br>
              <a:rPr lang="en-GB" altLang="en-US" dirty="0" smtClean="0"/>
            </a:br>
            <a:r>
              <a:rPr lang="en-GB" altLang="en-US" sz="2000" dirty="0" smtClean="0"/>
              <a:t>[10 minutes]</a:t>
            </a:r>
            <a:endParaRPr lang="en-US" dirty="0"/>
          </a:p>
        </p:txBody>
      </p:sp>
      <p:pic>
        <p:nvPicPr>
          <p:cNvPr id="5" name="Picture 4" descr="Image result for question mark emoji"/>
          <p:cNvPicPr>
            <a:picLocks noChangeAspect="1" noChangeArrowheads="1"/>
          </p:cNvPicPr>
          <p:nvPr/>
        </p:nvPicPr>
        <p:blipFill>
          <a:blip r:embed="rId3"/>
          <a:srcRect/>
          <a:stretch>
            <a:fillRect/>
          </a:stretch>
        </p:blipFill>
        <p:spPr bwMode="auto">
          <a:xfrm>
            <a:off x="436676" y="3019202"/>
            <a:ext cx="2829357" cy="2205939"/>
          </a:xfrm>
          <a:prstGeom prst="rect">
            <a:avLst/>
          </a:prstGeom>
          <a:noFill/>
        </p:spPr>
      </p:pic>
    </p:spTree>
    <p:extLst>
      <p:ext uri="{BB962C8B-B14F-4D97-AF65-F5344CB8AC3E}">
        <p14:creationId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F8F7A7-3ABF-4AD1-87DE-11E710D30098}"/>
</file>

<file path=customXml/itemProps2.xml><?xml version="1.0" encoding="utf-8"?>
<ds:datastoreItem xmlns:ds="http://schemas.openxmlformats.org/officeDocument/2006/customXml" ds:itemID="{60448DD7-CABE-43CF-A99D-E14DAC2941B7}"/>
</file>

<file path=customXml/itemProps3.xml><?xml version="1.0" encoding="utf-8"?>
<ds:datastoreItem xmlns:ds="http://schemas.openxmlformats.org/officeDocument/2006/customXml" ds:itemID="{FCEB654A-784D-4E7D-AC15-A12CE681ACBB}"/>
</file>

<file path=docProps/app.xml><?xml version="1.0" encoding="utf-8"?>
<Properties xmlns="http://schemas.openxmlformats.org/officeDocument/2006/extended-properties" xmlns:vt="http://schemas.openxmlformats.org/officeDocument/2006/docPropsVTypes">
  <Template/>
  <TotalTime>4872</TotalTime>
  <Words>5484</Words>
  <Application>Microsoft Office PowerPoint</Application>
  <PresentationFormat>A4 Paper (210x297 mm)</PresentationFormat>
  <Paragraphs>712</Paragraphs>
  <Slides>70</Slides>
  <Notes>53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72" baseType="lpstr">
      <vt:lpstr>Office Theme</vt:lpstr>
      <vt:lpstr>Visio</vt:lpstr>
      <vt:lpstr>Module XVI Emergency preparedness and response</vt:lpstr>
      <vt:lpstr>Structure of the Module</vt:lpstr>
      <vt:lpstr>Unit 1:  Basic concepts and planning basis for  preparedness and response for a nuclear or radiological emergency </vt:lpstr>
      <vt:lpstr>Learning objectives</vt:lpstr>
      <vt:lpstr>Contents</vt:lpstr>
      <vt:lpstr>PowerPoint Presentation</vt:lpstr>
      <vt:lpstr>Types of exposure situations</vt:lpstr>
      <vt:lpstr>Principles of radiation protection</vt:lpstr>
      <vt:lpstr>Optimization of radiation protection</vt:lpstr>
      <vt:lpstr>Types of health effects</vt:lpstr>
      <vt:lpstr>Types of health effects – cont’d</vt:lpstr>
      <vt:lpstr>Dosimetric quantities for radiation protection</vt:lpstr>
      <vt:lpstr>Application of dosimetric quantities</vt:lpstr>
      <vt:lpstr>PowerPoint Presentation</vt:lpstr>
      <vt:lpstr>Types of releases</vt:lpstr>
      <vt:lpstr>Ground contamination</vt:lpstr>
      <vt:lpstr>Exposure pathways</vt:lpstr>
      <vt:lpstr>Sheltering</vt:lpstr>
      <vt:lpstr>Evacuation</vt:lpstr>
      <vt:lpstr>Thyroid blocking </vt:lpstr>
      <vt:lpstr>Restriction of food consumption</vt:lpstr>
      <vt:lpstr>Relocation &amp; resettlement</vt:lpstr>
      <vt:lpstr>Public monitoring and decontamination</vt:lpstr>
      <vt:lpstr>Protection of emergency workers</vt:lpstr>
      <vt:lpstr>PowerPoint Presentation</vt:lpstr>
      <vt:lpstr>Dose projections models</vt:lpstr>
      <vt:lpstr>Assumptions for calculations</vt:lpstr>
      <vt:lpstr>Source term</vt:lpstr>
      <vt:lpstr>Model uncertainties</vt:lpstr>
      <vt:lpstr>Use of models</vt:lpstr>
      <vt:lpstr>Dose calculations based on measurements</vt:lpstr>
      <vt:lpstr>Dose calculations and field monitoring</vt:lpstr>
      <vt:lpstr>PowerPoint Presentation</vt:lpstr>
      <vt:lpstr>Goals of emergency response</vt:lpstr>
      <vt:lpstr>Goals of emergency response – cont’d</vt:lpstr>
      <vt:lpstr> Goal of emergency preparedness</vt:lpstr>
      <vt:lpstr>PowerPoint Presentation</vt:lpstr>
      <vt:lpstr>Assessment of hazards</vt:lpstr>
      <vt:lpstr>Assessment of hazards – cont’d</vt:lpstr>
      <vt:lpstr>Emergency Preparedness Categories [from Table 1, GSR Part 7] </vt:lpstr>
      <vt:lpstr>Emergency Planning Zones and Distances [EPR-NPP PPA Section 4, Fig. 4 and Table 3]</vt:lpstr>
      <vt:lpstr>PowerPoint Presentation</vt:lpstr>
      <vt:lpstr>Concept of operations</vt:lpstr>
      <vt:lpstr>The Operator: response actions for EPC I and II</vt:lpstr>
      <vt:lpstr>Off-site officials: response actions for EPC I and II</vt:lpstr>
      <vt:lpstr>Generic concept of operations for EPC I and II </vt:lpstr>
      <vt:lpstr>Emergency classification system</vt:lpstr>
      <vt:lpstr>Emergency Action Levels (EALs)</vt:lpstr>
      <vt:lpstr>PowerPoint Presentation</vt:lpstr>
      <vt:lpstr>Protection Strategy</vt:lpstr>
      <vt:lpstr>Protection Strategy – cont’d</vt:lpstr>
      <vt:lpstr>Dose concepts for the strategy</vt:lpstr>
      <vt:lpstr>Use of dose concepts for strategy development</vt:lpstr>
      <vt:lpstr>Protection Strategy:  reference levels and generic criteria</vt:lpstr>
      <vt:lpstr>Operational Interventional Levels (OILs)</vt:lpstr>
      <vt:lpstr>Default OILs are provided for: </vt:lpstr>
      <vt:lpstr>What to know in order to optimize</vt:lpstr>
      <vt:lpstr>PowerPoint Presentation</vt:lpstr>
      <vt:lpstr>Three levels of planning and responsibilities</vt:lpstr>
      <vt:lpstr>Operators, local and national officials</vt:lpstr>
      <vt:lpstr>Dual role of the Regulatory Body (RB)</vt:lpstr>
      <vt:lpstr>PowerPoint Presentation</vt:lpstr>
      <vt:lpstr>National radiation emergency plan (NREP) </vt:lpstr>
      <vt:lpstr>Integrated planning (all hazards approach)</vt:lpstr>
      <vt:lpstr>Ten steps for developing the NREP</vt:lpstr>
      <vt:lpstr>Establishing response capabilities</vt:lpstr>
      <vt:lpstr>Key points</vt:lpstr>
      <vt:lpstr>References</vt:lpstr>
      <vt:lpstr>PowerPoint Presentation</vt:lpstr>
      <vt:lpstr>Discussions on Unit 1 [10 minutes]</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MACSUGA, Géza</cp:lastModifiedBy>
  <cp:revision>187</cp:revision>
  <cp:lastPrinted>2015-12-18T15:27:41Z</cp:lastPrinted>
  <dcterms:created xsi:type="dcterms:W3CDTF">2014-07-03T09:13:58Z</dcterms:created>
  <dcterms:modified xsi:type="dcterms:W3CDTF">2018-03-20T15:23:22Z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